
<file path=[Content_Types].xml><?xml version="1.0" encoding="utf-8"?>
<Types xmlns="http://schemas.openxmlformats.org/package/2006/content-types">
  <Default Extension="gif" ContentType="image/gif"/>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0"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5" r:id="rId11"/>
    <p:sldId id="266" r:id="rId12"/>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F5DB61D-6B84-4A8A-8A25-EACB4C665932}">
  <a:tblStyle styleId="{7F5DB61D-6B84-4A8A-8A25-EACB4C665932}" styleName="Table_0">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8EBF5"/>
          </a:solidFill>
        </a:fill>
      </a:tcStyle>
    </a:wholeTbl>
    <a:band1H>
      <a:tcTxStyle/>
      <a:tcStyle>
        <a:tcBdr/>
        <a:fill>
          <a:solidFill>
            <a:srgbClr val="CDD4EA"/>
          </a:solidFill>
        </a:fill>
      </a:tcStyle>
    </a:band1H>
    <a:band2H>
      <a:tcTxStyle/>
      <a:tcStyle>
        <a:tcBdr/>
      </a:tcStyle>
    </a:band2H>
    <a:band1V>
      <a:tcTxStyle/>
      <a:tcStyle>
        <a:tcBdr/>
        <a:fill>
          <a:solidFill>
            <a:srgbClr val="CDD4EA"/>
          </a:solidFill>
        </a:fill>
      </a:tcStyle>
    </a:band1V>
    <a:band2V>
      <a:tcTxStyle/>
      <a:tcStyle>
        <a:tcBdr/>
      </a:tcStyle>
    </a:band2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5" d="100"/>
          <a:sy n="65" d="100"/>
        </p:scale>
        <p:origin x="628"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6" name="Google Shape;126;p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1" name="Google Shape;181;p1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7" name="Google Shape;187;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2" name="Google Shape;132;p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7" name="Google Shape;137;p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9ff4a72b0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4" name="Google Shape;144;g9ff4a72b0d_0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9" name="Google Shape;149;p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6" name="Google Shape;156;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2" name="Google Shape;162;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9ff4a72b0d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7" name="Google Shape;167;g9ff4a72b0d_0_1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4" name="Google Shape;174;p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www.projectdataanalytics.co.uk/" TargetMode="External"/><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www.projectdataanalytics.co.uk/" TargetMode="External"/><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www.projectdataanalytics.co.uk/" TargetMode="External"/><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www.projectdataanalytics.co.uk/" TargetMode="External"/><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hyperlink" Target="http://www.projectdataanalytics.co.uk/" TargetMode="Externa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hyperlink" Target="http://www.projectdataanalytics.co.uk/" TargetMode="Externa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hyperlink" Target="http://www.projectdataanalytics.co.uk/" TargetMode="Externa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www.projectdataanalytics.co.uk/" TargetMode="External"/><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www.projectdataanalytics.co.uk/" TargetMode="External"/><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www.projectdataanalytics.uk/"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www.projectdataanalytics.uk/"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www.projectdataanalytics.co.uk/" TargetMode="External"/><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p:cSld name="Title and Content">
    <p:bg>
      <p:bgPr>
        <a:solidFill>
          <a:schemeClr val="lt1"/>
        </a:solidFill>
        <a:effectLst/>
      </p:bgPr>
    </p:bg>
    <p:spTree>
      <p:nvGrpSpPr>
        <p:cNvPr id="1" name="Shape 11"/>
        <p:cNvGrpSpPr/>
        <p:nvPr/>
      </p:nvGrpSpPr>
      <p:grpSpPr>
        <a:xfrm>
          <a:off x="0" y="0"/>
          <a:ext cx="0" cy="0"/>
          <a:chOff x="0" y="0"/>
          <a:chExt cx="0" cy="0"/>
        </a:xfrm>
      </p:grpSpPr>
      <p:sp>
        <p:nvSpPr>
          <p:cNvPr id="12" name="Google Shape;12;p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 name="Google Shape;13;p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 name="Google Shape;14;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
        <p:nvSpPr>
          <p:cNvPr id="15" name="Google Shape;15;p2"/>
          <p:cNvSpPr/>
          <p:nvPr/>
        </p:nvSpPr>
        <p:spPr>
          <a:xfrm>
            <a:off x="0" y="6004561"/>
            <a:ext cx="12192000" cy="853440"/>
          </a:xfrm>
          <a:prstGeom prst="rect">
            <a:avLst/>
          </a:prstGeom>
          <a:solidFill>
            <a:srgbClr val="00B0F0"/>
          </a:solidFill>
          <a:ln w="12700" cap="flat" cmpd="sng">
            <a:solidFill>
              <a:srgbClr val="00B0F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6" name="Google Shape;16;p2"/>
          <p:cNvSpPr txBox="1"/>
          <p:nvPr/>
        </p:nvSpPr>
        <p:spPr>
          <a:xfrm>
            <a:off x="4655820" y="6138893"/>
            <a:ext cx="3318286" cy="584775"/>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GB" sz="1800" b="0" i="0" u="sng" strike="noStrike" cap="none">
                <a:solidFill>
                  <a:schemeClr val="hlink"/>
                </a:solidFill>
                <a:latin typeface="Calibri"/>
                <a:ea typeface="Calibri"/>
                <a:cs typeface="Calibri"/>
                <a:sym typeface="Calibri"/>
                <a:hlinkClick r:id="rId2"/>
              </a:rPr>
              <a:t>www.projectdataanalytics.co.uk</a:t>
            </a:r>
            <a:endParaRPr sz="1800" b="0" i="0" u="none" strike="noStrike" cap="none">
              <a:solidFill>
                <a:schemeClr val="lt1"/>
              </a:solidFill>
              <a:latin typeface="Calibri"/>
              <a:ea typeface="Calibri"/>
              <a:cs typeface="Calibri"/>
              <a:sym typeface="Calibri"/>
            </a:endParaRPr>
          </a:p>
          <a:p>
            <a:pPr marL="0" marR="0" lvl="0" indent="0" algn="ctr" rtl="0">
              <a:spcBef>
                <a:spcPts val="0"/>
              </a:spcBef>
              <a:spcAft>
                <a:spcPts val="0"/>
              </a:spcAft>
              <a:buNone/>
            </a:pPr>
            <a:r>
              <a:rPr lang="en-GB" sz="1400" b="0" i="0" u="none" strike="noStrike" cap="none">
                <a:solidFill>
                  <a:schemeClr val="lt1"/>
                </a:solidFill>
                <a:latin typeface="Calibri"/>
                <a:ea typeface="Calibri"/>
                <a:cs typeface="Calibri"/>
                <a:sym typeface="Calibri"/>
              </a:rPr>
              <a:t>@PDACommunity</a:t>
            </a:r>
            <a:endParaRPr sz="1400" b="0" i="0" u="none" strike="noStrike" cap="none">
              <a:solidFill>
                <a:schemeClr val="lt1"/>
              </a:solidFill>
              <a:latin typeface="Calibri"/>
              <a:ea typeface="Calibri"/>
              <a:cs typeface="Calibri"/>
              <a:sym typeface="Calibri"/>
            </a:endParaRPr>
          </a:p>
        </p:txBody>
      </p:sp>
      <p:pic>
        <p:nvPicPr>
          <p:cNvPr id="17" name="Google Shape;17;p2"/>
          <p:cNvPicPr preferRelativeResize="0"/>
          <p:nvPr/>
        </p:nvPicPr>
        <p:blipFill rotWithShape="1">
          <a:blip r:embed="rId3">
            <a:alphaModFix/>
          </a:blip>
          <a:srcRect l="13227" t="19049" r="12698" b="28570"/>
          <a:stretch/>
        </p:blipFill>
        <p:spPr>
          <a:xfrm>
            <a:off x="11142750" y="672"/>
            <a:ext cx="1049250" cy="989293"/>
          </a:xfrm>
          <a:prstGeom prst="rect">
            <a:avLst/>
          </a:prstGeom>
          <a:noFill/>
          <a:ln>
            <a:noFill/>
          </a:ln>
        </p:spPr>
      </p:pic>
      <p:sp>
        <p:nvSpPr>
          <p:cNvPr id="18" name="Google Shape;18;p2"/>
          <p:cNvSpPr txBox="1">
            <a:spLocks noGrp="1"/>
          </p:cNvSpPr>
          <p:nvPr>
            <p:ph type="title"/>
          </p:nvPr>
        </p:nvSpPr>
        <p:spPr>
          <a:xfrm>
            <a:off x="831850" y="1709738"/>
            <a:ext cx="10515600" cy="4158297"/>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9" name="Google Shape;19;p2"/>
          <p:cNvPicPr preferRelativeResize="0"/>
          <p:nvPr/>
        </p:nvPicPr>
        <p:blipFill rotWithShape="1">
          <a:blip r:embed="rId4">
            <a:alphaModFix/>
          </a:blip>
          <a:srcRect/>
          <a:stretch/>
        </p:blipFill>
        <p:spPr>
          <a:xfrm>
            <a:off x="198121" y="1"/>
            <a:ext cx="2823886" cy="605118"/>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bg>
      <p:bgPr>
        <a:solidFill>
          <a:schemeClr val="lt1"/>
        </a:solidFill>
        <a:effectLst/>
      </p:bgPr>
    </p:bg>
    <p:spTree>
      <p:nvGrpSpPr>
        <p:cNvPr id="1" name="Shape 96"/>
        <p:cNvGrpSpPr/>
        <p:nvPr/>
      </p:nvGrpSpPr>
      <p:grpSpPr>
        <a:xfrm>
          <a:off x="0" y="0"/>
          <a:ext cx="0" cy="0"/>
          <a:chOff x="0" y="0"/>
          <a:chExt cx="0" cy="0"/>
        </a:xfrm>
      </p:grpSpPr>
      <p:sp>
        <p:nvSpPr>
          <p:cNvPr id="97" name="Google Shape;97;p11"/>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8" name="Google Shape;98;p11"/>
          <p:cNvSpPr>
            <a:spLocks noGrp="1"/>
          </p:cNvSpPr>
          <p:nvPr>
            <p:ph type="pic" idx="2"/>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99" name="Google Shape;99;p11"/>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00" name="Google Shape;100;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1" name="Google Shape;101;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2" name="Google Shape;102;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
        <p:nvSpPr>
          <p:cNvPr id="103" name="Google Shape;103;p11"/>
          <p:cNvSpPr/>
          <p:nvPr/>
        </p:nvSpPr>
        <p:spPr>
          <a:xfrm>
            <a:off x="0" y="6004561"/>
            <a:ext cx="12192000" cy="853440"/>
          </a:xfrm>
          <a:prstGeom prst="rect">
            <a:avLst/>
          </a:prstGeom>
          <a:solidFill>
            <a:srgbClr val="00B0F0"/>
          </a:solidFill>
          <a:ln w="12700" cap="flat" cmpd="sng">
            <a:solidFill>
              <a:srgbClr val="00B0F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04" name="Google Shape;104;p11"/>
          <p:cNvPicPr preferRelativeResize="0"/>
          <p:nvPr/>
        </p:nvPicPr>
        <p:blipFill rotWithShape="1">
          <a:blip r:embed="rId2">
            <a:alphaModFix/>
          </a:blip>
          <a:srcRect l="13227" t="19049" r="12698" b="28570"/>
          <a:stretch/>
        </p:blipFill>
        <p:spPr>
          <a:xfrm>
            <a:off x="10393680" y="235585"/>
            <a:ext cx="1600200" cy="1508760"/>
          </a:xfrm>
          <a:prstGeom prst="rect">
            <a:avLst/>
          </a:prstGeom>
          <a:noFill/>
          <a:ln>
            <a:noFill/>
          </a:ln>
        </p:spPr>
      </p:pic>
      <p:sp>
        <p:nvSpPr>
          <p:cNvPr id="105" name="Google Shape;105;p11"/>
          <p:cNvSpPr txBox="1"/>
          <p:nvPr/>
        </p:nvSpPr>
        <p:spPr>
          <a:xfrm>
            <a:off x="4655820" y="6138893"/>
            <a:ext cx="3318286" cy="584775"/>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GB" sz="1800" u="sng">
                <a:solidFill>
                  <a:schemeClr val="hlink"/>
                </a:solidFill>
                <a:latin typeface="Calibri"/>
                <a:ea typeface="Calibri"/>
                <a:cs typeface="Calibri"/>
                <a:sym typeface="Calibri"/>
                <a:hlinkClick r:id="rId3"/>
              </a:rPr>
              <a:t>www.projectdataanalytics.co.uk</a:t>
            </a:r>
            <a:endParaRPr sz="1800">
              <a:solidFill>
                <a:schemeClr val="lt1"/>
              </a:solidFill>
              <a:latin typeface="Calibri"/>
              <a:ea typeface="Calibri"/>
              <a:cs typeface="Calibri"/>
              <a:sym typeface="Calibri"/>
            </a:endParaRPr>
          </a:p>
          <a:p>
            <a:pPr marL="0" marR="0" lvl="0" indent="0" algn="ctr" rtl="0">
              <a:spcBef>
                <a:spcPts val="0"/>
              </a:spcBef>
              <a:spcAft>
                <a:spcPts val="0"/>
              </a:spcAft>
              <a:buNone/>
            </a:pPr>
            <a:r>
              <a:rPr lang="en-GB" sz="1400">
                <a:solidFill>
                  <a:schemeClr val="lt1"/>
                </a:solidFill>
                <a:latin typeface="Calibri"/>
                <a:ea typeface="Calibri"/>
                <a:cs typeface="Calibri"/>
                <a:sym typeface="Calibri"/>
              </a:rPr>
              <a:t>@PDACommunity</a:t>
            </a:r>
            <a:endParaRPr sz="1400">
              <a:solidFill>
                <a:schemeClr val="lt1"/>
              </a:solidFill>
              <a:latin typeface="Calibri"/>
              <a:ea typeface="Calibri"/>
              <a:cs typeface="Calibri"/>
              <a:sym typeface="Calibri"/>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bg>
      <p:bgPr>
        <a:solidFill>
          <a:schemeClr val="lt1"/>
        </a:solidFill>
        <a:effectLst/>
      </p:bgPr>
    </p:bg>
    <p:spTree>
      <p:nvGrpSpPr>
        <p:cNvPr id="1" name="Shape 106"/>
        <p:cNvGrpSpPr/>
        <p:nvPr/>
      </p:nvGrpSpPr>
      <p:grpSpPr>
        <a:xfrm>
          <a:off x="0" y="0"/>
          <a:ext cx="0" cy="0"/>
          <a:chOff x="0" y="0"/>
          <a:chExt cx="0" cy="0"/>
        </a:xfrm>
      </p:grpSpPr>
      <p:sp>
        <p:nvSpPr>
          <p:cNvPr id="107" name="Google Shape;107;p1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8" name="Google Shape;108;p12"/>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9" name="Google Shape;109;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0" name="Google Shape;110;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1" name="Google Shape;111;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
        <p:nvSpPr>
          <p:cNvPr id="112" name="Google Shape;112;p12"/>
          <p:cNvSpPr/>
          <p:nvPr/>
        </p:nvSpPr>
        <p:spPr>
          <a:xfrm>
            <a:off x="0" y="6004561"/>
            <a:ext cx="12192000" cy="853440"/>
          </a:xfrm>
          <a:prstGeom prst="rect">
            <a:avLst/>
          </a:prstGeom>
          <a:solidFill>
            <a:srgbClr val="00B0F0"/>
          </a:solidFill>
          <a:ln w="12700" cap="flat" cmpd="sng">
            <a:solidFill>
              <a:srgbClr val="00B0F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13" name="Google Shape;113;p12"/>
          <p:cNvPicPr preferRelativeResize="0"/>
          <p:nvPr/>
        </p:nvPicPr>
        <p:blipFill rotWithShape="1">
          <a:blip r:embed="rId2">
            <a:alphaModFix/>
          </a:blip>
          <a:srcRect l="13227" t="19049" r="12698" b="28570"/>
          <a:stretch/>
        </p:blipFill>
        <p:spPr>
          <a:xfrm>
            <a:off x="10393680" y="235585"/>
            <a:ext cx="1600200" cy="1508760"/>
          </a:xfrm>
          <a:prstGeom prst="rect">
            <a:avLst/>
          </a:prstGeom>
          <a:noFill/>
          <a:ln>
            <a:noFill/>
          </a:ln>
        </p:spPr>
      </p:pic>
      <p:sp>
        <p:nvSpPr>
          <p:cNvPr id="114" name="Google Shape;114;p12"/>
          <p:cNvSpPr txBox="1"/>
          <p:nvPr/>
        </p:nvSpPr>
        <p:spPr>
          <a:xfrm>
            <a:off x="4655820" y="6138893"/>
            <a:ext cx="3318286" cy="584775"/>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GB" sz="1800" u="sng">
                <a:solidFill>
                  <a:schemeClr val="hlink"/>
                </a:solidFill>
                <a:latin typeface="Calibri"/>
                <a:ea typeface="Calibri"/>
                <a:cs typeface="Calibri"/>
                <a:sym typeface="Calibri"/>
                <a:hlinkClick r:id="rId3"/>
              </a:rPr>
              <a:t>www.projectdataanalytics.co.uk</a:t>
            </a:r>
            <a:endParaRPr sz="1800">
              <a:solidFill>
                <a:schemeClr val="lt1"/>
              </a:solidFill>
              <a:latin typeface="Calibri"/>
              <a:ea typeface="Calibri"/>
              <a:cs typeface="Calibri"/>
              <a:sym typeface="Calibri"/>
            </a:endParaRPr>
          </a:p>
          <a:p>
            <a:pPr marL="0" marR="0" lvl="0" indent="0" algn="ctr" rtl="0">
              <a:spcBef>
                <a:spcPts val="0"/>
              </a:spcBef>
              <a:spcAft>
                <a:spcPts val="0"/>
              </a:spcAft>
              <a:buNone/>
            </a:pPr>
            <a:r>
              <a:rPr lang="en-GB" sz="1400">
                <a:solidFill>
                  <a:schemeClr val="lt1"/>
                </a:solidFill>
                <a:latin typeface="Calibri"/>
                <a:ea typeface="Calibri"/>
                <a:cs typeface="Calibri"/>
                <a:sym typeface="Calibri"/>
              </a:rPr>
              <a:t>@PDACommunity</a:t>
            </a:r>
            <a:endParaRPr sz="1400">
              <a:solidFill>
                <a:schemeClr val="lt1"/>
              </a:solidFill>
              <a:latin typeface="Calibri"/>
              <a:ea typeface="Calibri"/>
              <a:cs typeface="Calibri"/>
              <a:sym typeface="Calibri"/>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bg>
      <p:bgPr>
        <a:solidFill>
          <a:schemeClr val="lt1"/>
        </a:solidFill>
        <a:effectLst/>
      </p:bgPr>
    </p:bg>
    <p:spTree>
      <p:nvGrpSpPr>
        <p:cNvPr id="1" name="Shape 115"/>
        <p:cNvGrpSpPr/>
        <p:nvPr/>
      </p:nvGrpSpPr>
      <p:grpSpPr>
        <a:xfrm>
          <a:off x="0" y="0"/>
          <a:ext cx="0" cy="0"/>
          <a:chOff x="0" y="0"/>
          <a:chExt cx="0" cy="0"/>
        </a:xfrm>
      </p:grpSpPr>
      <p:sp>
        <p:nvSpPr>
          <p:cNvPr id="116" name="Google Shape;116;p13"/>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7" name="Google Shape;117;p13"/>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8" name="Google Shape;118;p1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9" name="Google Shape;119;p1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0" name="Google Shape;120;p1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
        <p:nvSpPr>
          <p:cNvPr id="121" name="Google Shape;121;p13"/>
          <p:cNvSpPr/>
          <p:nvPr/>
        </p:nvSpPr>
        <p:spPr>
          <a:xfrm>
            <a:off x="0" y="6004561"/>
            <a:ext cx="12192000" cy="853440"/>
          </a:xfrm>
          <a:prstGeom prst="rect">
            <a:avLst/>
          </a:prstGeom>
          <a:solidFill>
            <a:srgbClr val="00B0F0"/>
          </a:solidFill>
          <a:ln w="12700" cap="flat" cmpd="sng">
            <a:solidFill>
              <a:srgbClr val="00B0F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22" name="Google Shape;122;p13"/>
          <p:cNvPicPr preferRelativeResize="0"/>
          <p:nvPr/>
        </p:nvPicPr>
        <p:blipFill rotWithShape="1">
          <a:blip r:embed="rId2">
            <a:alphaModFix/>
          </a:blip>
          <a:srcRect l="13227" t="19049" r="12698" b="28570"/>
          <a:stretch/>
        </p:blipFill>
        <p:spPr>
          <a:xfrm>
            <a:off x="10393680" y="235585"/>
            <a:ext cx="1600200" cy="1508760"/>
          </a:xfrm>
          <a:prstGeom prst="rect">
            <a:avLst/>
          </a:prstGeom>
          <a:noFill/>
          <a:ln>
            <a:noFill/>
          </a:ln>
        </p:spPr>
      </p:pic>
      <p:sp>
        <p:nvSpPr>
          <p:cNvPr id="123" name="Google Shape;123;p13"/>
          <p:cNvSpPr txBox="1"/>
          <p:nvPr/>
        </p:nvSpPr>
        <p:spPr>
          <a:xfrm>
            <a:off x="4655820" y="6138893"/>
            <a:ext cx="3318286" cy="584775"/>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GB" sz="1800" u="sng">
                <a:solidFill>
                  <a:schemeClr val="hlink"/>
                </a:solidFill>
                <a:latin typeface="Calibri"/>
                <a:ea typeface="Calibri"/>
                <a:cs typeface="Calibri"/>
                <a:sym typeface="Calibri"/>
                <a:hlinkClick r:id="rId3"/>
              </a:rPr>
              <a:t>www.projectdataanalytics.co.uk</a:t>
            </a:r>
            <a:endParaRPr sz="1800">
              <a:solidFill>
                <a:schemeClr val="lt1"/>
              </a:solidFill>
              <a:latin typeface="Calibri"/>
              <a:ea typeface="Calibri"/>
              <a:cs typeface="Calibri"/>
              <a:sym typeface="Calibri"/>
            </a:endParaRPr>
          </a:p>
          <a:p>
            <a:pPr marL="0" marR="0" lvl="0" indent="0" algn="ctr" rtl="0">
              <a:spcBef>
                <a:spcPts val="0"/>
              </a:spcBef>
              <a:spcAft>
                <a:spcPts val="0"/>
              </a:spcAft>
              <a:buNone/>
            </a:pPr>
            <a:r>
              <a:rPr lang="en-GB" sz="1400">
                <a:solidFill>
                  <a:schemeClr val="lt1"/>
                </a:solidFill>
                <a:latin typeface="Calibri"/>
                <a:ea typeface="Calibri"/>
                <a:cs typeface="Calibri"/>
                <a:sym typeface="Calibri"/>
              </a:rPr>
              <a:t>@PDACommunity</a:t>
            </a:r>
            <a:endParaRPr sz="1400">
              <a:solidFill>
                <a:schemeClr val="lt1"/>
              </a:solidFill>
              <a:latin typeface="Calibri"/>
              <a:ea typeface="Calibri"/>
              <a:cs typeface="Calibri"/>
              <a:sym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1"/>
        </a:solidFill>
        <a:effectLst/>
      </p:bgPr>
    </p:bg>
    <p:spTree>
      <p:nvGrpSpPr>
        <p:cNvPr id="1" name="Shape 20"/>
        <p:cNvGrpSpPr/>
        <p:nvPr/>
      </p:nvGrpSpPr>
      <p:grpSpPr>
        <a:xfrm>
          <a:off x="0" y="0"/>
          <a:ext cx="0" cy="0"/>
          <a:chOff x="0" y="0"/>
          <a:chExt cx="0" cy="0"/>
        </a:xfrm>
      </p:grpSpPr>
      <p:sp>
        <p:nvSpPr>
          <p:cNvPr id="21" name="Google Shape;21;p3"/>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2" name="Google Shape;22;p3"/>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3" name="Google Shape;23;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 name="Google Shape;24;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
        <p:nvSpPr>
          <p:cNvPr id="26" name="Google Shape;26;p3"/>
          <p:cNvSpPr/>
          <p:nvPr/>
        </p:nvSpPr>
        <p:spPr>
          <a:xfrm>
            <a:off x="0" y="6004561"/>
            <a:ext cx="12192000" cy="853440"/>
          </a:xfrm>
          <a:prstGeom prst="rect">
            <a:avLst/>
          </a:prstGeom>
          <a:solidFill>
            <a:srgbClr val="00B0F0"/>
          </a:solidFill>
          <a:ln w="12700" cap="flat" cmpd="sng">
            <a:solidFill>
              <a:srgbClr val="00B0F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27" name="Google Shape;27;p3"/>
          <p:cNvPicPr preferRelativeResize="0"/>
          <p:nvPr/>
        </p:nvPicPr>
        <p:blipFill rotWithShape="1">
          <a:blip r:embed="rId2">
            <a:alphaModFix/>
          </a:blip>
          <a:srcRect l="13227" t="19049" r="12698" b="28570"/>
          <a:stretch/>
        </p:blipFill>
        <p:spPr>
          <a:xfrm>
            <a:off x="11181229" y="19829"/>
            <a:ext cx="866439" cy="816928"/>
          </a:xfrm>
          <a:prstGeom prst="rect">
            <a:avLst/>
          </a:prstGeom>
          <a:noFill/>
          <a:ln>
            <a:noFill/>
          </a:ln>
        </p:spPr>
      </p:pic>
      <p:pic>
        <p:nvPicPr>
          <p:cNvPr id="28" name="Google Shape;28;p3"/>
          <p:cNvPicPr preferRelativeResize="0"/>
          <p:nvPr/>
        </p:nvPicPr>
        <p:blipFill rotWithShape="1">
          <a:blip r:embed="rId3">
            <a:alphaModFix/>
          </a:blip>
          <a:srcRect/>
          <a:stretch/>
        </p:blipFill>
        <p:spPr>
          <a:xfrm>
            <a:off x="60072" y="99363"/>
            <a:ext cx="3441175" cy="737394"/>
          </a:xfrm>
          <a:prstGeom prst="rect">
            <a:avLst/>
          </a:prstGeom>
          <a:noFill/>
          <a:ln>
            <a:noFill/>
          </a:ln>
        </p:spPr>
      </p:pic>
      <p:sp>
        <p:nvSpPr>
          <p:cNvPr id="29" name="Google Shape;29;p3"/>
          <p:cNvSpPr txBox="1"/>
          <p:nvPr/>
        </p:nvSpPr>
        <p:spPr>
          <a:xfrm>
            <a:off x="4655820" y="6138893"/>
            <a:ext cx="3318286" cy="584775"/>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GB" sz="1800" u="sng">
                <a:solidFill>
                  <a:schemeClr val="hlink"/>
                </a:solidFill>
                <a:latin typeface="Calibri"/>
                <a:ea typeface="Calibri"/>
                <a:cs typeface="Calibri"/>
                <a:sym typeface="Calibri"/>
                <a:hlinkClick r:id="rId4"/>
              </a:rPr>
              <a:t>www.projectdataanalytics.co.uk</a:t>
            </a:r>
            <a:endParaRPr sz="1800">
              <a:solidFill>
                <a:schemeClr val="lt1"/>
              </a:solidFill>
              <a:latin typeface="Calibri"/>
              <a:ea typeface="Calibri"/>
              <a:cs typeface="Calibri"/>
              <a:sym typeface="Calibri"/>
            </a:endParaRPr>
          </a:p>
          <a:p>
            <a:pPr marL="0" marR="0" lvl="0" indent="0" algn="ctr" rtl="0">
              <a:spcBef>
                <a:spcPts val="0"/>
              </a:spcBef>
              <a:spcAft>
                <a:spcPts val="0"/>
              </a:spcAft>
              <a:buNone/>
            </a:pPr>
            <a:r>
              <a:rPr lang="en-GB" sz="1400">
                <a:solidFill>
                  <a:schemeClr val="lt1"/>
                </a:solidFill>
                <a:latin typeface="Calibri"/>
                <a:ea typeface="Calibri"/>
                <a:cs typeface="Calibri"/>
                <a:sym typeface="Calibri"/>
              </a:rPr>
              <a:t>@PDACommunity</a:t>
            </a:r>
            <a:endParaRPr sz="1400">
              <a:solidFill>
                <a:schemeClr val="lt1"/>
              </a:solidFill>
              <a:latin typeface="Calibri"/>
              <a:ea typeface="Calibri"/>
              <a:cs typeface="Calibri"/>
              <a:sym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1_Title and Content">
  <p:cSld name="1_Title and Content">
    <p:bg>
      <p:bgPr>
        <a:solidFill>
          <a:schemeClr val="lt1"/>
        </a:solidFill>
        <a:effectLst/>
      </p:bgPr>
    </p:bg>
    <p:spTree>
      <p:nvGrpSpPr>
        <p:cNvPr id="1" name="Shape 30"/>
        <p:cNvGrpSpPr/>
        <p:nvPr/>
      </p:nvGrpSpPr>
      <p:grpSpPr>
        <a:xfrm>
          <a:off x="0" y="0"/>
          <a:ext cx="0" cy="0"/>
          <a:chOff x="0" y="0"/>
          <a:chExt cx="0" cy="0"/>
        </a:xfrm>
      </p:grpSpPr>
      <p:sp>
        <p:nvSpPr>
          <p:cNvPr id="31" name="Google Shape;31;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
        <p:nvSpPr>
          <p:cNvPr id="34" name="Google Shape;34;p4"/>
          <p:cNvSpPr/>
          <p:nvPr/>
        </p:nvSpPr>
        <p:spPr>
          <a:xfrm>
            <a:off x="0" y="6004561"/>
            <a:ext cx="12192000" cy="853440"/>
          </a:xfrm>
          <a:prstGeom prst="rect">
            <a:avLst/>
          </a:prstGeom>
          <a:solidFill>
            <a:srgbClr val="00B0F0"/>
          </a:solidFill>
          <a:ln w="12700" cap="flat" cmpd="sng">
            <a:solidFill>
              <a:srgbClr val="00B0F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35" name="Google Shape;35;p4"/>
          <p:cNvPicPr preferRelativeResize="0"/>
          <p:nvPr/>
        </p:nvPicPr>
        <p:blipFill rotWithShape="1">
          <a:blip r:embed="rId2">
            <a:alphaModFix/>
          </a:blip>
          <a:srcRect l="13227" t="19049" r="12698" b="28570"/>
          <a:stretch/>
        </p:blipFill>
        <p:spPr>
          <a:xfrm>
            <a:off x="11168641" y="0"/>
            <a:ext cx="1023359" cy="964881"/>
          </a:xfrm>
          <a:prstGeom prst="rect">
            <a:avLst/>
          </a:prstGeom>
          <a:noFill/>
          <a:ln>
            <a:noFill/>
          </a:ln>
        </p:spPr>
      </p:pic>
      <p:sp>
        <p:nvSpPr>
          <p:cNvPr id="36" name="Google Shape;36;p4"/>
          <p:cNvSpPr txBox="1">
            <a:spLocks noGrp="1"/>
          </p:cNvSpPr>
          <p:nvPr>
            <p:ph type="title"/>
          </p:nvPr>
        </p:nvSpPr>
        <p:spPr>
          <a:xfrm>
            <a:off x="831850" y="1709738"/>
            <a:ext cx="10515600" cy="4158297"/>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37" name="Google Shape;37;p4"/>
          <p:cNvPicPr preferRelativeResize="0"/>
          <p:nvPr/>
        </p:nvPicPr>
        <p:blipFill rotWithShape="1">
          <a:blip r:embed="rId3">
            <a:alphaModFix/>
          </a:blip>
          <a:srcRect/>
          <a:stretch/>
        </p:blipFill>
        <p:spPr>
          <a:xfrm>
            <a:off x="198120" y="25084"/>
            <a:ext cx="2644075" cy="566587"/>
          </a:xfrm>
          <a:prstGeom prst="rect">
            <a:avLst/>
          </a:prstGeom>
          <a:noFill/>
          <a:ln>
            <a:noFill/>
          </a:ln>
        </p:spPr>
      </p:pic>
      <p:sp>
        <p:nvSpPr>
          <p:cNvPr id="38" name="Google Shape;38;p4"/>
          <p:cNvSpPr txBox="1"/>
          <p:nvPr/>
        </p:nvSpPr>
        <p:spPr>
          <a:xfrm>
            <a:off x="4655820" y="6138893"/>
            <a:ext cx="3318286" cy="584775"/>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GB" sz="1800" u="sng">
                <a:solidFill>
                  <a:schemeClr val="hlink"/>
                </a:solidFill>
                <a:latin typeface="Calibri"/>
                <a:ea typeface="Calibri"/>
                <a:cs typeface="Calibri"/>
                <a:sym typeface="Calibri"/>
                <a:hlinkClick r:id="rId4"/>
              </a:rPr>
              <a:t>www.projectdataanalytics.co.uk</a:t>
            </a:r>
            <a:endParaRPr sz="1800">
              <a:solidFill>
                <a:schemeClr val="lt1"/>
              </a:solidFill>
              <a:latin typeface="Calibri"/>
              <a:ea typeface="Calibri"/>
              <a:cs typeface="Calibri"/>
              <a:sym typeface="Calibri"/>
            </a:endParaRPr>
          </a:p>
          <a:p>
            <a:pPr marL="0" marR="0" lvl="0" indent="0" algn="ctr" rtl="0">
              <a:spcBef>
                <a:spcPts val="0"/>
              </a:spcBef>
              <a:spcAft>
                <a:spcPts val="0"/>
              </a:spcAft>
              <a:buNone/>
            </a:pPr>
            <a:r>
              <a:rPr lang="en-GB" sz="1400">
                <a:solidFill>
                  <a:schemeClr val="lt1"/>
                </a:solidFill>
                <a:latin typeface="Calibri"/>
                <a:ea typeface="Calibri"/>
                <a:cs typeface="Calibri"/>
                <a:sym typeface="Calibri"/>
              </a:rPr>
              <a:t>@PDACommunity</a:t>
            </a:r>
            <a:endParaRPr sz="1400">
              <a:solidFill>
                <a:schemeClr val="lt1"/>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lt1"/>
        </a:solidFill>
        <a:effectLst/>
      </p:bgPr>
    </p:bg>
    <p:spTree>
      <p:nvGrpSpPr>
        <p:cNvPr id="1" name="Shape 39"/>
        <p:cNvGrpSpPr/>
        <p:nvPr/>
      </p:nvGrpSpPr>
      <p:grpSpPr>
        <a:xfrm>
          <a:off x="0" y="0"/>
          <a:ext cx="0" cy="0"/>
          <a:chOff x="0" y="0"/>
          <a:chExt cx="0" cy="0"/>
        </a:xfrm>
      </p:grpSpPr>
      <p:sp>
        <p:nvSpPr>
          <p:cNvPr id="40" name="Google Shape;40;p5"/>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1" name="Google Shape;41;p5"/>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42" name="Google Shape;42;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
        <p:nvSpPr>
          <p:cNvPr id="45" name="Google Shape;45;p5"/>
          <p:cNvSpPr/>
          <p:nvPr/>
        </p:nvSpPr>
        <p:spPr>
          <a:xfrm>
            <a:off x="0" y="6004561"/>
            <a:ext cx="12192000" cy="853440"/>
          </a:xfrm>
          <a:prstGeom prst="rect">
            <a:avLst/>
          </a:prstGeom>
          <a:solidFill>
            <a:srgbClr val="00B0F0"/>
          </a:solidFill>
          <a:ln w="12700" cap="flat" cmpd="sng">
            <a:solidFill>
              <a:srgbClr val="00B0F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46" name="Google Shape;46;p5"/>
          <p:cNvPicPr preferRelativeResize="0"/>
          <p:nvPr/>
        </p:nvPicPr>
        <p:blipFill rotWithShape="1">
          <a:blip r:embed="rId2">
            <a:alphaModFix/>
          </a:blip>
          <a:srcRect l="13227" t="19049" r="12698" b="28570"/>
          <a:stretch/>
        </p:blipFill>
        <p:spPr>
          <a:xfrm>
            <a:off x="10393680" y="235585"/>
            <a:ext cx="1600200" cy="1508760"/>
          </a:xfrm>
          <a:prstGeom prst="rect">
            <a:avLst/>
          </a:prstGeom>
          <a:noFill/>
          <a:ln>
            <a:noFill/>
          </a:ln>
        </p:spPr>
      </p:pic>
      <p:pic>
        <p:nvPicPr>
          <p:cNvPr id="47" name="Google Shape;47;p5"/>
          <p:cNvPicPr preferRelativeResize="0"/>
          <p:nvPr/>
        </p:nvPicPr>
        <p:blipFill rotWithShape="1">
          <a:blip r:embed="rId3">
            <a:alphaModFix/>
          </a:blip>
          <a:srcRect/>
          <a:stretch/>
        </p:blipFill>
        <p:spPr>
          <a:xfrm>
            <a:off x="198120" y="80108"/>
            <a:ext cx="2578233" cy="552478"/>
          </a:xfrm>
          <a:prstGeom prst="rect">
            <a:avLst/>
          </a:prstGeom>
          <a:noFill/>
          <a:ln>
            <a:noFill/>
          </a:ln>
        </p:spPr>
      </p:pic>
      <p:sp>
        <p:nvSpPr>
          <p:cNvPr id="48" name="Google Shape;48;p5"/>
          <p:cNvSpPr txBox="1"/>
          <p:nvPr/>
        </p:nvSpPr>
        <p:spPr>
          <a:xfrm>
            <a:off x="4655820" y="6138893"/>
            <a:ext cx="3318286" cy="584775"/>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GB" sz="1800" u="sng">
                <a:solidFill>
                  <a:schemeClr val="hlink"/>
                </a:solidFill>
                <a:latin typeface="Calibri"/>
                <a:ea typeface="Calibri"/>
                <a:cs typeface="Calibri"/>
                <a:sym typeface="Calibri"/>
                <a:hlinkClick r:id="rId4"/>
              </a:rPr>
              <a:t>www.projectdataanalytics.co.uk</a:t>
            </a:r>
            <a:endParaRPr sz="1800">
              <a:solidFill>
                <a:schemeClr val="lt1"/>
              </a:solidFill>
              <a:latin typeface="Calibri"/>
              <a:ea typeface="Calibri"/>
              <a:cs typeface="Calibri"/>
              <a:sym typeface="Calibri"/>
            </a:endParaRPr>
          </a:p>
          <a:p>
            <a:pPr marL="0" marR="0" lvl="0" indent="0" algn="ctr" rtl="0">
              <a:spcBef>
                <a:spcPts val="0"/>
              </a:spcBef>
              <a:spcAft>
                <a:spcPts val="0"/>
              </a:spcAft>
              <a:buNone/>
            </a:pPr>
            <a:r>
              <a:rPr lang="en-GB" sz="1400">
                <a:solidFill>
                  <a:schemeClr val="lt1"/>
                </a:solidFill>
                <a:latin typeface="Calibri"/>
                <a:ea typeface="Calibri"/>
                <a:cs typeface="Calibri"/>
                <a:sym typeface="Calibri"/>
              </a:rPr>
              <a:t>@PDACommunity</a:t>
            </a:r>
            <a:endParaRPr sz="1400">
              <a:solidFill>
                <a:schemeClr val="lt1"/>
              </a:solidFill>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bg>
      <p:bgPr>
        <a:solidFill>
          <a:schemeClr val="lt1"/>
        </a:solidFill>
        <a:effectLst/>
      </p:bgPr>
    </p:bg>
    <p:spTree>
      <p:nvGrpSpPr>
        <p:cNvPr id="1" name="Shape 49"/>
        <p:cNvGrpSpPr/>
        <p:nvPr/>
      </p:nvGrpSpPr>
      <p:grpSpPr>
        <a:xfrm>
          <a:off x="0" y="0"/>
          <a:ext cx="0" cy="0"/>
          <a:chOff x="0" y="0"/>
          <a:chExt cx="0" cy="0"/>
        </a:xfrm>
      </p:grpSpPr>
      <p:sp>
        <p:nvSpPr>
          <p:cNvPr id="50" name="Google Shape;50;p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6"/>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2" name="Google Shape;52;p6"/>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3" name="Google Shape;53;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4" name="Google Shape;54;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5" name="Google Shape;55;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
        <p:nvSpPr>
          <p:cNvPr id="56" name="Google Shape;56;p6"/>
          <p:cNvSpPr/>
          <p:nvPr/>
        </p:nvSpPr>
        <p:spPr>
          <a:xfrm>
            <a:off x="0" y="6004561"/>
            <a:ext cx="12192000" cy="853440"/>
          </a:xfrm>
          <a:prstGeom prst="rect">
            <a:avLst/>
          </a:prstGeom>
          <a:solidFill>
            <a:srgbClr val="00B0F0"/>
          </a:solidFill>
          <a:ln w="12700" cap="flat" cmpd="sng">
            <a:solidFill>
              <a:srgbClr val="00B0F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57" name="Google Shape;57;p6"/>
          <p:cNvPicPr preferRelativeResize="0"/>
          <p:nvPr/>
        </p:nvPicPr>
        <p:blipFill rotWithShape="1">
          <a:blip r:embed="rId2">
            <a:alphaModFix/>
          </a:blip>
          <a:srcRect l="13227" t="19049" r="12698" b="28570"/>
          <a:stretch/>
        </p:blipFill>
        <p:spPr>
          <a:xfrm>
            <a:off x="10393680" y="235585"/>
            <a:ext cx="1600200" cy="1508760"/>
          </a:xfrm>
          <a:prstGeom prst="rect">
            <a:avLst/>
          </a:prstGeom>
          <a:noFill/>
          <a:ln>
            <a:noFill/>
          </a:ln>
        </p:spPr>
      </p:pic>
      <p:sp>
        <p:nvSpPr>
          <p:cNvPr id="58" name="Google Shape;58;p6"/>
          <p:cNvSpPr txBox="1"/>
          <p:nvPr/>
        </p:nvSpPr>
        <p:spPr>
          <a:xfrm>
            <a:off x="4655820" y="6138893"/>
            <a:ext cx="3318286" cy="584775"/>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GB" sz="1800" u="sng">
                <a:solidFill>
                  <a:schemeClr val="hlink"/>
                </a:solidFill>
                <a:latin typeface="Calibri"/>
                <a:ea typeface="Calibri"/>
                <a:cs typeface="Calibri"/>
                <a:sym typeface="Calibri"/>
                <a:hlinkClick r:id="rId3"/>
              </a:rPr>
              <a:t>www.projectdataanalytics.co.uk</a:t>
            </a:r>
            <a:endParaRPr sz="1800">
              <a:solidFill>
                <a:schemeClr val="lt1"/>
              </a:solidFill>
              <a:latin typeface="Calibri"/>
              <a:ea typeface="Calibri"/>
              <a:cs typeface="Calibri"/>
              <a:sym typeface="Calibri"/>
            </a:endParaRPr>
          </a:p>
          <a:p>
            <a:pPr marL="0" marR="0" lvl="0" indent="0" algn="ctr" rtl="0">
              <a:spcBef>
                <a:spcPts val="0"/>
              </a:spcBef>
              <a:spcAft>
                <a:spcPts val="0"/>
              </a:spcAft>
              <a:buNone/>
            </a:pPr>
            <a:r>
              <a:rPr lang="en-GB" sz="1400">
                <a:solidFill>
                  <a:schemeClr val="lt1"/>
                </a:solidFill>
                <a:latin typeface="Calibri"/>
                <a:ea typeface="Calibri"/>
                <a:cs typeface="Calibri"/>
                <a:sym typeface="Calibri"/>
              </a:rPr>
              <a:t>@PDACommunity</a:t>
            </a:r>
            <a:endParaRPr sz="1400">
              <a:solidFill>
                <a:schemeClr val="lt1"/>
              </a:solidFill>
              <a:latin typeface="Calibri"/>
              <a:ea typeface="Calibri"/>
              <a:cs typeface="Calibri"/>
              <a:sym typeface="Calibri"/>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bg>
      <p:bgPr>
        <a:solidFill>
          <a:schemeClr val="lt1"/>
        </a:solidFill>
        <a:effectLst/>
      </p:bgPr>
    </p:bg>
    <p:spTree>
      <p:nvGrpSpPr>
        <p:cNvPr id="1" name="Shape 59"/>
        <p:cNvGrpSpPr/>
        <p:nvPr/>
      </p:nvGrpSpPr>
      <p:grpSpPr>
        <a:xfrm>
          <a:off x="0" y="0"/>
          <a:ext cx="0" cy="0"/>
          <a:chOff x="0" y="0"/>
          <a:chExt cx="0" cy="0"/>
        </a:xfrm>
      </p:grpSpPr>
      <p:sp>
        <p:nvSpPr>
          <p:cNvPr id="60" name="Google Shape;60;p7"/>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1" name="Google Shape;61;p7"/>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62" name="Google Shape;62;p7"/>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3" name="Google Shape;63;p7"/>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64" name="Google Shape;64;p7"/>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5" name="Google Shape;65;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
        <p:nvSpPr>
          <p:cNvPr id="68" name="Google Shape;68;p7"/>
          <p:cNvSpPr/>
          <p:nvPr/>
        </p:nvSpPr>
        <p:spPr>
          <a:xfrm>
            <a:off x="0" y="6004561"/>
            <a:ext cx="12192000" cy="853440"/>
          </a:xfrm>
          <a:prstGeom prst="rect">
            <a:avLst/>
          </a:prstGeom>
          <a:solidFill>
            <a:srgbClr val="00B0F0"/>
          </a:solidFill>
          <a:ln w="12700" cap="flat" cmpd="sng">
            <a:solidFill>
              <a:srgbClr val="00B0F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69" name="Google Shape;69;p7"/>
          <p:cNvPicPr preferRelativeResize="0"/>
          <p:nvPr/>
        </p:nvPicPr>
        <p:blipFill rotWithShape="1">
          <a:blip r:embed="rId2">
            <a:alphaModFix/>
          </a:blip>
          <a:srcRect l="13227" t="19049" r="12698" b="28570"/>
          <a:stretch/>
        </p:blipFill>
        <p:spPr>
          <a:xfrm>
            <a:off x="10393680" y="235585"/>
            <a:ext cx="1600200" cy="1508760"/>
          </a:xfrm>
          <a:prstGeom prst="rect">
            <a:avLst/>
          </a:prstGeom>
          <a:noFill/>
          <a:ln>
            <a:noFill/>
          </a:ln>
        </p:spPr>
      </p:pic>
      <p:sp>
        <p:nvSpPr>
          <p:cNvPr id="70" name="Google Shape;70;p7"/>
          <p:cNvSpPr txBox="1"/>
          <p:nvPr/>
        </p:nvSpPr>
        <p:spPr>
          <a:xfrm>
            <a:off x="4655820" y="6138893"/>
            <a:ext cx="3318286" cy="584775"/>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GB" sz="1800" u="sng">
                <a:solidFill>
                  <a:schemeClr val="hlink"/>
                </a:solidFill>
                <a:latin typeface="Calibri"/>
                <a:ea typeface="Calibri"/>
                <a:cs typeface="Calibri"/>
                <a:sym typeface="Calibri"/>
                <a:hlinkClick r:id="rId3"/>
              </a:rPr>
              <a:t>www.projectdataanalytics.co.uk</a:t>
            </a:r>
            <a:endParaRPr sz="1800">
              <a:solidFill>
                <a:schemeClr val="lt1"/>
              </a:solidFill>
              <a:latin typeface="Calibri"/>
              <a:ea typeface="Calibri"/>
              <a:cs typeface="Calibri"/>
              <a:sym typeface="Calibri"/>
            </a:endParaRPr>
          </a:p>
          <a:p>
            <a:pPr marL="0" marR="0" lvl="0" indent="0" algn="ctr" rtl="0">
              <a:spcBef>
                <a:spcPts val="0"/>
              </a:spcBef>
              <a:spcAft>
                <a:spcPts val="0"/>
              </a:spcAft>
              <a:buNone/>
            </a:pPr>
            <a:r>
              <a:rPr lang="en-GB" sz="1400">
                <a:solidFill>
                  <a:schemeClr val="lt1"/>
                </a:solidFill>
                <a:latin typeface="Calibri"/>
                <a:ea typeface="Calibri"/>
                <a:cs typeface="Calibri"/>
                <a:sym typeface="Calibri"/>
              </a:rPr>
              <a:t>@PDACommunity</a:t>
            </a:r>
            <a:endParaRPr sz="1400">
              <a:solidFill>
                <a:schemeClr val="lt1"/>
              </a:solidFill>
              <a:latin typeface="Calibri"/>
              <a:ea typeface="Calibri"/>
              <a:cs typeface="Calibri"/>
              <a:sym typeface="Calibri"/>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solidFill>
          <a:schemeClr val="lt1"/>
        </a:solidFill>
        <a:effectLst/>
      </p:bgPr>
    </p:bg>
    <p:spTree>
      <p:nvGrpSpPr>
        <p:cNvPr id="1" name="Shape 71"/>
        <p:cNvGrpSpPr/>
        <p:nvPr/>
      </p:nvGrpSpPr>
      <p:grpSpPr>
        <a:xfrm>
          <a:off x="0" y="0"/>
          <a:ext cx="0" cy="0"/>
          <a:chOff x="0" y="0"/>
          <a:chExt cx="0" cy="0"/>
        </a:xfrm>
      </p:grpSpPr>
      <p:sp>
        <p:nvSpPr>
          <p:cNvPr id="72" name="Google Shape;72;p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3" name="Google Shape;73;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4" name="Google Shape;74;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5" name="Google Shape;75;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
        <p:nvSpPr>
          <p:cNvPr id="76" name="Google Shape;76;p8"/>
          <p:cNvSpPr/>
          <p:nvPr/>
        </p:nvSpPr>
        <p:spPr>
          <a:xfrm>
            <a:off x="0" y="6004561"/>
            <a:ext cx="12192000" cy="853440"/>
          </a:xfrm>
          <a:prstGeom prst="rect">
            <a:avLst/>
          </a:prstGeom>
          <a:solidFill>
            <a:srgbClr val="00B0F0"/>
          </a:solidFill>
          <a:ln w="12700" cap="flat" cmpd="sng">
            <a:solidFill>
              <a:srgbClr val="00B0F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7" name="Google Shape;77;p8"/>
          <p:cNvSpPr txBox="1"/>
          <p:nvPr/>
        </p:nvSpPr>
        <p:spPr>
          <a:xfrm>
            <a:off x="4655820" y="6138893"/>
            <a:ext cx="2880360" cy="584775"/>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GB" sz="1800" u="sng">
                <a:solidFill>
                  <a:schemeClr val="hlink"/>
                </a:solidFill>
                <a:latin typeface="Calibri"/>
                <a:ea typeface="Calibri"/>
                <a:cs typeface="Calibri"/>
                <a:sym typeface="Calibri"/>
                <a:hlinkClick r:id="rId2"/>
              </a:rPr>
              <a:t>www.projectdataanalytics.uk</a:t>
            </a:r>
            <a:endParaRPr sz="1800">
              <a:solidFill>
                <a:schemeClr val="lt1"/>
              </a:solidFill>
              <a:latin typeface="Calibri"/>
              <a:ea typeface="Calibri"/>
              <a:cs typeface="Calibri"/>
              <a:sym typeface="Calibri"/>
            </a:endParaRPr>
          </a:p>
          <a:p>
            <a:pPr marL="0" marR="0" lvl="0" indent="0" algn="ctr" rtl="0">
              <a:spcBef>
                <a:spcPts val="0"/>
              </a:spcBef>
              <a:spcAft>
                <a:spcPts val="0"/>
              </a:spcAft>
              <a:buNone/>
            </a:pPr>
            <a:r>
              <a:rPr lang="en-GB" sz="1400">
                <a:solidFill>
                  <a:schemeClr val="lt1"/>
                </a:solidFill>
                <a:latin typeface="Calibri"/>
                <a:ea typeface="Calibri"/>
                <a:cs typeface="Calibri"/>
                <a:sym typeface="Calibri"/>
              </a:rPr>
              <a:t>@PDACommunity</a:t>
            </a:r>
            <a:endParaRPr sz="1400">
              <a:solidFill>
                <a:schemeClr val="lt1"/>
              </a:solidFill>
              <a:latin typeface="Calibri"/>
              <a:ea typeface="Calibri"/>
              <a:cs typeface="Calibri"/>
              <a:sym typeface="Calibri"/>
            </a:endParaRPr>
          </a:p>
        </p:txBody>
      </p:sp>
      <p:pic>
        <p:nvPicPr>
          <p:cNvPr id="78" name="Google Shape;78;p8"/>
          <p:cNvPicPr preferRelativeResize="0"/>
          <p:nvPr/>
        </p:nvPicPr>
        <p:blipFill rotWithShape="1">
          <a:blip r:embed="rId3">
            <a:alphaModFix/>
          </a:blip>
          <a:srcRect l="13227" t="19049" r="12698" b="28570"/>
          <a:stretch/>
        </p:blipFill>
        <p:spPr>
          <a:xfrm>
            <a:off x="10393680" y="235585"/>
            <a:ext cx="1600200" cy="150876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79"/>
        <p:cNvGrpSpPr/>
        <p:nvPr/>
      </p:nvGrpSpPr>
      <p:grpSpPr>
        <a:xfrm>
          <a:off x="0" y="0"/>
          <a:ext cx="0" cy="0"/>
          <a:chOff x="0" y="0"/>
          <a:chExt cx="0" cy="0"/>
        </a:xfrm>
      </p:grpSpPr>
      <p:sp>
        <p:nvSpPr>
          <p:cNvPr id="80" name="Google Shape;80;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1" name="Google Shape;81;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
        <p:nvSpPr>
          <p:cNvPr id="83" name="Google Shape;83;p9"/>
          <p:cNvSpPr/>
          <p:nvPr/>
        </p:nvSpPr>
        <p:spPr>
          <a:xfrm>
            <a:off x="0" y="6004561"/>
            <a:ext cx="12192000" cy="853440"/>
          </a:xfrm>
          <a:prstGeom prst="rect">
            <a:avLst/>
          </a:prstGeom>
          <a:solidFill>
            <a:srgbClr val="00B0F0"/>
          </a:solidFill>
          <a:ln w="12700" cap="flat" cmpd="sng">
            <a:solidFill>
              <a:srgbClr val="00B0F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4" name="Google Shape;84;p9"/>
          <p:cNvSpPr txBox="1"/>
          <p:nvPr/>
        </p:nvSpPr>
        <p:spPr>
          <a:xfrm>
            <a:off x="4655820" y="6138893"/>
            <a:ext cx="2880360" cy="584775"/>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GB" sz="1800" u="sng">
                <a:solidFill>
                  <a:schemeClr val="hlink"/>
                </a:solidFill>
                <a:latin typeface="Calibri"/>
                <a:ea typeface="Calibri"/>
                <a:cs typeface="Calibri"/>
                <a:sym typeface="Calibri"/>
                <a:hlinkClick r:id="rId2"/>
              </a:rPr>
              <a:t>www.projectdataanalytics.uk</a:t>
            </a:r>
            <a:endParaRPr sz="1800">
              <a:solidFill>
                <a:schemeClr val="lt1"/>
              </a:solidFill>
              <a:latin typeface="Calibri"/>
              <a:ea typeface="Calibri"/>
              <a:cs typeface="Calibri"/>
              <a:sym typeface="Calibri"/>
            </a:endParaRPr>
          </a:p>
          <a:p>
            <a:pPr marL="0" marR="0" lvl="0" indent="0" algn="ctr" rtl="0">
              <a:spcBef>
                <a:spcPts val="0"/>
              </a:spcBef>
              <a:spcAft>
                <a:spcPts val="0"/>
              </a:spcAft>
              <a:buNone/>
            </a:pPr>
            <a:r>
              <a:rPr lang="en-GB" sz="1400">
                <a:solidFill>
                  <a:schemeClr val="lt1"/>
                </a:solidFill>
                <a:latin typeface="Calibri"/>
                <a:ea typeface="Calibri"/>
                <a:cs typeface="Calibri"/>
                <a:sym typeface="Calibri"/>
              </a:rPr>
              <a:t>@PDACommunity</a:t>
            </a:r>
            <a:endParaRPr sz="1400">
              <a:solidFill>
                <a:schemeClr val="lt1"/>
              </a:solidFill>
              <a:latin typeface="Calibri"/>
              <a:ea typeface="Calibri"/>
              <a:cs typeface="Calibri"/>
              <a:sym typeface="Calibri"/>
            </a:endParaRPr>
          </a:p>
        </p:txBody>
      </p:sp>
      <p:pic>
        <p:nvPicPr>
          <p:cNvPr id="85" name="Google Shape;85;p9"/>
          <p:cNvPicPr preferRelativeResize="0"/>
          <p:nvPr/>
        </p:nvPicPr>
        <p:blipFill rotWithShape="1">
          <a:blip r:embed="rId3">
            <a:alphaModFix/>
          </a:blip>
          <a:srcRect l="13227" t="19049" r="12698" b="28570"/>
          <a:stretch/>
        </p:blipFill>
        <p:spPr>
          <a:xfrm>
            <a:off x="10393680" y="235585"/>
            <a:ext cx="1600200" cy="150876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bg>
      <p:bgPr>
        <a:solidFill>
          <a:schemeClr val="lt1"/>
        </a:solidFill>
        <a:effectLst/>
      </p:bgPr>
    </p:bg>
    <p:spTree>
      <p:nvGrpSpPr>
        <p:cNvPr id="1" name="Shape 86"/>
        <p:cNvGrpSpPr/>
        <p:nvPr/>
      </p:nvGrpSpPr>
      <p:grpSpPr>
        <a:xfrm>
          <a:off x="0" y="0"/>
          <a:ext cx="0" cy="0"/>
          <a:chOff x="0" y="0"/>
          <a:chExt cx="0" cy="0"/>
        </a:xfrm>
      </p:grpSpPr>
      <p:sp>
        <p:nvSpPr>
          <p:cNvPr id="87" name="Google Shape;87;p1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8" name="Google Shape;88;p10"/>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89" name="Google Shape;89;p10"/>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90" name="Google Shape;90;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1" name="Google Shape;91;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2" name="Google Shape;92;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
        <p:nvSpPr>
          <p:cNvPr id="93" name="Google Shape;93;p10"/>
          <p:cNvSpPr/>
          <p:nvPr/>
        </p:nvSpPr>
        <p:spPr>
          <a:xfrm>
            <a:off x="0" y="6004561"/>
            <a:ext cx="12192000" cy="853440"/>
          </a:xfrm>
          <a:prstGeom prst="rect">
            <a:avLst/>
          </a:prstGeom>
          <a:solidFill>
            <a:srgbClr val="00B0F0"/>
          </a:solidFill>
          <a:ln w="12700" cap="flat" cmpd="sng">
            <a:solidFill>
              <a:srgbClr val="00B0F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94" name="Google Shape;94;p10"/>
          <p:cNvPicPr preferRelativeResize="0"/>
          <p:nvPr/>
        </p:nvPicPr>
        <p:blipFill rotWithShape="1">
          <a:blip r:embed="rId2">
            <a:alphaModFix/>
          </a:blip>
          <a:srcRect l="13227" t="19049" r="12698" b="28570"/>
          <a:stretch/>
        </p:blipFill>
        <p:spPr>
          <a:xfrm>
            <a:off x="10393680" y="235585"/>
            <a:ext cx="1600200" cy="1508760"/>
          </a:xfrm>
          <a:prstGeom prst="rect">
            <a:avLst/>
          </a:prstGeom>
          <a:noFill/>
          <a:ln>
            <a:noFill/>
          </a:ln>
        </p:spPr>
      </p:pic>
      <p:sp>
        <p:nvSpPr>
          <p:cNvPr id="95" name="Google Shape;95;p10"/>
          <p:cNvSpPr txBox="1"/>
          <p:nvPr/>
        </p:nvSpPr>
        <p:spPr>
          <a:xfrm>
            <a:off x="4655820" y="6138893"/>
            <a:ext cx="3318286" cy="584775"/>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GB" sz="1800" u="sng">
                <a:solidFill>
                  <a:schemeClr val="hlink"/>
                </a:solidFill>
                <a:latin typeface="Calibri"/>
                <a:ea typeface="Calibri"/>
                <a:cs typeface="Calibri"/>
                <a:sym typeface="Calibri"/>
                <a:hlinkClick r:id="rId3"/>
              </a:rPr>
              <a:t>www.projectdataanalytics.co.uk</a:t>
            </a:r>
            <a:endParaRPr sz="1800">
              <a:solidFill>
                <a:schemeClr val="lt1"/>
              </a:solidFill>
              <a:latin typeface="Calibri"/>
              <a:ea typeface="Calibri"/>
              <a:cs typeface="Calibri"/>
              <a:sym typeface="Calibri"/>
            </a:endParaRPr>
          </a:p>
          <a:p>
            <a:pPr marL="0" marR="0" lvl="0" indent="0" algn="ctr" rtl="0">
              <a:spcBef>
                <a:spcPts val="0"/>
              </a:spcBef>
              <a:spcAft>
                <a:spcPts val="0"/>
              </a:spcAft>
              <a:buNone/>
            </a:pPr>
            <a:r>
              <a:rPr lang="en-GB" sz="1400">
                <a:solidFill>
                  <a:schemeClr val="lt1"/>
                </a:solidFill>
                <a:latin typeface="Calibri"/>
                <a:ea typeface="Calibri"/>
                <a:cs typeface="Calibri"/>
                <a:sym typeface="Calibri"/>
              </a:rPr>
              <a:t>@PDACommunity</a:t>
            </a:r>
            <a:endParaRPr sz="1400">
              <a:solidFill>
                <a:schemeClr val="lt1"/>
              </a:solidFill>
              <a:latin typeface="Calibri"/>
              <a:ea typeface="Calibri"/>
              <a:cs typeface="Calibri"/>
              <a:sym typeface="Calibri"/>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 name="Google Shape;8;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microsoft.com/office/2007/relationships/media" Target="../media/media1.mp4"/><Relationship Id="rId1" Type="http://schemas.openxmlformats.org/officeDocument/2006/relationships/video" Target="NULL" TargetMode="External"/><Relationship Id="rId5" Type="http://schemas.openxmlformats.org/officeDocument/2006/relationships/image" Target="../media/image9.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microsoft.com/office/2007/relationships/media" Target="../media/media2.mp4"/><Relationship Id="rId1" Type="http://schemas.openxmlformats.org/officeDocument/2006/relationships/video" Target="NULL" TargetMode="External"/><Relationship Id="rId5" Type="http://schemas.openxmlformats.org/officeDocument/2006/relationships/image" Target="../media/image10.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14"/>
          <p:cNvSpPr/>
          <p:nvPr/>
        </p:nvSpPr>
        <p:spPr>
          <a:xfrm>
            <a:off x="552451" y="1557328"/>
            <a:ext cx="10515600" cy="2424940"/>
          </a:xfrm>
          <a:prstGeom prst="rect">
            <a:avLst/>
          </a:prstGeom>
          <a:noFill/>
          <a:ln>
            <a:noFill/>
          </a:ln>
        </p:spPr>
        <p:txBody>
          <a:bodyPr spcFirstLastPara="1" wrap="square" lIns="91425" tIns="45700" rIns="91425" bIns="45700" anchor="b" anchorCtr="0">
            <a:noAutofit/>
          </a:bodyPr>
          <a:lstStyle/>
          <a:p>
            <a:pPr marL="0" marR="0" lvl="0" indent="0" algn="ctr" rtl="0">
              <a:lnSpc>
                <a:spcPct val="80000"/>
              </a:lnSpc>
              <a:spcBef>
                <a:spcPts val="0"/>
              </a:spcBef>
              <a:spcAft>
                <a:spcPts val="0"/>
              </a:spcAft>
              <a:buClr>
                <a:srgbClr val="002060"/>
              </a:buClr>
              <a:buSzPts val="2960"/>
              <a:buFont typeface="Calibri"/>
              <a:buNone/>
            </a:pPr>
            <a:r>
              <a:rPr lang="en-GB" sz="2960" b="0" i="0" u="none" strike="noStrike" cap="none">
                <a:solidFill>
                  <a:srgbClr val="002060"/>
                </a:solidFill>
                <a:latin typeface="Calibri"/>
                <a:ea typeface="Calibri"/>
                <a:cs typeface="Calibri"/>
                <a:sym typeface="Calibri"/>
              </a:rPr>
              <a:t>Team Name: 7/11: Hassan Emam, Mohamed Abdelaal, Rory French, Roberta Descrovi, Tom Wren, Clare Preston and Zheng </a:t>
            </a:r>
            <a:br>
              <a:rPr lang="en-GB" sz="2960" b="0" i="0" u="none" strike="noStrike" cap="none">
                <a:solidFill>
                  <a:srgbClr val="002060"/>
                </a:solidFill>
                <a:latin typeface="Calibri"/>
                <a:ea typeface="Calibri"/>
                <a:cs typeface="Calibri"/>
                <a:sym typeface="Calibri"/>
              </a:rPr>
            </a:br>
            <a:br>
              <a:rPr lang="en-GB" sz="2960" b="0" i="0" u="none" strike="noStrike" cap="none">
                <a:solidFill>
                  <a:srgbClr val="002060"/>
                </a:solidFill>
                <a:latin typeface="Calibri"/>
                <a:ea typeface="Calibri"/>
                <a:cs typeface="Calibri"/>
                <a:sym typeface="Calibri"/>
              </a:rPr>
            </a:br>
            <a:r>
              <a:rPr lang="en-GB" sz="2960" b="0" i="0" u="none" strike="noStrike" cap="none">
                <a:solidFill>
                  <a:srgbClr val="00B0F0"/>
                </a:solidFill>
                <a:latin typeface="Calibri"/>
                <a:ea typeface="Calibri"/>
                <a:cs typeface="Calibri"/>
                <a:sym typeface="Calibri"/>
              </a:rPr>
              <a:t>Challenge 9</a:t>
            </a:r>
            <a:endParaRPr/>
          </a:p>
          <a:p>
            <a:pPr marL="0" marR="0" lvl="0" indent="0" algn="ctr" rtl="0">
              <a:lnSpc>
                <a:spcPct val="80000"/>
              </a:lnSpc>
              <a:spcBef>
                <a:spcPts val="0"/>
              </a:spcBef>
              <a:spcAft>
                <a:spcPts val="0"/>
              </a:spcAft>
              <a:buClr>
                <a:schemeClr val="dk1"/>
              </a:buClr>
              <a:buSzPts val="2960"/>
              <a:buFont typeface="Calibri"/>
              <a:buNone/>
            </a:pPr>
            <a:endParaRPr sz="2960" b="0" i="0" u="none" strike="noStrike" cap="none">
              <a:solidFill>
                <a:srgbClr val="00B0F0"/>
              </a:solidFill>
              <a:latin typeface="Calibri"/>
              <a:ea typeface="Calibri"/>
              <a:cs typeface="Calibri"/>
              <a:sym typeface="Calibri"/>
            </a:endParaRPr>
          </a:p>
          <a:p>
            <a:pPr marL="0" marR="0" lvl="0" indent="0" algn="ctr" rtl="0">
              <a:lnSpc>
                <a:spcPct val="80000"/>
              </a:lnSpc>
              <a:spcBef>
                <a:spcPts val="0"/>
              </a:spcBef>
              <a:spcAft>
                <a:spcPts val="0"/>
              </a:spcAft>
              <a:buClr>
                <a:schemeClr val="dk1"/>
              </a:buClr>
              <a:buSzPts val="925"/>
              <a:buFont typeface="Calibri"/>
              <a:buNone/>
            </a:pPr>
            <a:br>
              <a:rPr lang="en-GB" sz="925" b="0" i="0" u="none" strike="noStrike" cap="none">
                <a:solidFill>
                  <a:schemeClr val="dk1"/>
                </a:solidFill>
                <a:latin typeface="Calibri"/>
                <a:ea typeface="Calibri"/>
                <a:cs typeface="Calibri"/>
                <a:sym typeface="Calibri"/>
              </a:rPr>
            </a:br>
            <a:endParaRPr sz="2960" b="0" i="0" u="none" strike="noStrike" cap="none">
              <a:solidFill>
                <a:srgbClr val="00B0F0"/>
              </a:solidFill>
              <a:latin typeface="Calibri"/>
              <a:ea typeface="Calibri"/>
              <a:cs typeface="Calibri"/>
              <a:sym typeface="Calibri"/>
            </a:endParaRPr>
          </a:p>
        </p:txBody>
      </p:sp>
      <p:pic>
        <p:nvPicPr>
          <p:cNvPr id="129" name="Google Shape;129;p14"/>
          <p:cNvPicPr preferRelativeResize="0"/>
          <p:nvPr/>
        </p:nvPicPr>
        <p:blipFill rotWithShape="1">
          <a:blip r:embed="rId3">
            <a:alphaModFix/>
          </a:blip>
          <a:srcRect t="12373" b="12963"/>
          <a:stretch/>
        </p:blipFill>
        <p:spPr>
          <a:xfrm>
            <a:off x="7906685" y="3210339"/>
            <a:ext cx="3732865" cy="209033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23"/>
          <p:cNvSpPr txBox="1">
            <a:spLocks noGrp="1"/>
          </p:cNvSpPr>
          <p:nvPr>
            <p:ph type="title"/>
          </p:nvPr>
        </p:nvSpPr>
        <p:spPr>
          <a:xfrm>
            <a:off x="838200" y="889000"/>
            <a:ext cx="10515600" cy="801688"/>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chemeClr val="dk1"/>
              </a:buClr>
              <a:buSzPts val="5400"/>
              <a:buFont typeface="Calibri"/>
              <a:buNone/>
            </a:pPr>
            <a:r>
              <a:rPr lang="en-GB" sz="5400"/>
              <a:t>Future Development</a:t>
            </a:r>
            <a:endParaRPr/>
          </a:p>
        </p:txBody>
      </p:sp>
      <p:sp>
        <p:nvSpPr>
          <p:cNvPr id="184" name="Google Shape;184;p23"/>
          <p:cNvSpPr txBox="1"/>
          <p:nvPr/>
        </p:nvSpPr>
        <p:spPr>
          <a:xfrm>
            <a:off x="838200" y="1690688"/>
            <a:ext cx="10739034" cy="4351338"/>
          </a:xfrm>
          <a:prstGeom prst="rect">
            <a:avLst/>
          </a:prstGeom>
          <a:noFill/>
          <a:ln>
            <a:noFill/>
          </a:ln>
        </p:spPr>
        <p:txBody>
          <a:bodyPr spcFirstLastPara="1" wrap="square" lIns="91425" tIns="45700" rIns="91425" bIns="45700" anchor="t" anchorCtr="0">
            <a:noAutofit/>
          </a:bodyPr>
          <a:lstStyle/>
          <a:p>
            <a:pPr marL="228600" marR="0" lvl="0" indent="-228600" algn="l" rtl="0">
              <a:lnSpc>
                <a:spcPct val="90000"/>
              </a:lnSpc>
              <a:spcBef>
                <a:spcPts val="0"/>
              </a:spcBef>
              <a:spcAft>
                <a:spcPts val="0"/>
              </a:spcAft>
              <a:buClr>
                <a:schemeClr val="dk1"/>
              </a:buClr>
              <a:buSzPts val="2590"/>
              <a:buFont typeface="Arial"/>
              <a:buChar char="•"/>
            </a:pPr>
            <a:r>
              <a:rPr lang="en-GB" sz="2590">
                <a:solidFill>
                  <a:schemeClr val="dk1"/>
                </a:solidFill>
                <a:latin typeface="Calibri"/>
                <a:ea typeface="Calibri"/>
                <a:cs typeface="Calibri"/>
                <a:sym typeface="Calibri"/>
              </a:rPr>
              <a:t>Analysis of tasks started early – is there a pattern? Could that be used to build in a cushion on task plan date?</a:t>
            </a:r>
            <a:endParaRPr/>
          </a:p>
          <a:p>
            <a:pPr marL="228600" marR="0" lvl="0" indent="-228600" algn="l" rtl="0">
              <a:lnSpc>
                <a:spcPct val="90000"/>
              </a:lnSpc>
              <a:spcBef>
                <a:spcPts val="1000"/>
              </a:spcBef>
              <a:spcAft>
                <a:spcPts val="0"/>
              </a:spcAft>
              <a:buClr>
                <a:schemeClr val="dk1"/>
              </a:buClr>
              <a:buSzPts val="2590"/>
              <a:buFont typeface="Arial"/>
              <a:buChar char="•"/>
            </a:pPr>
            <a:r>
              <a:rPr lang="en-GB" sz="2590">
                <a:solidFill>
                  <a:schemeClr val="dk1"/>
                </a:solidFill>
                <a:latin typeface="Calibri"/>
                <a:ea typeface="Calibri"/>
                <a:cs typeface="Calibri"/>
                <a:sym typeface="Calibri"/>
              </a:rPr>
              <a:t>Using resource availability to auto assign task owner based on available resource, skillset etc</a:t>
            </a:r>
            <a:endParaRPr/>
          </a:p>
          <a:p>
            <a:pPr marL="228600" marR="0" lvl="0" indent="-228600" algn="l" rtl="0">
              <a:lnSpc>
                <a:spcPct val="90000"/>
              </a:lnSpc>
              <a:spcBef>
                <a:spcPts val="1000"/>
              </a:spcBef>
              <a:spcAft>
                <a:spcPts val="0"/>
              </a:spcAft>
              <a:buClr>
                <a:schemeClr val="dk1"/>
              </a:buClr>
              <a:buSzPts val="2590"/>
              <a:buChar char="•"/>
            </a:pPr>
            <a:r>
              <a:rPr lang="en-GB" sz="2590">
                <a:solidFill>
                  <a:schemeClr val="dk1"/>
                </a:solidFill>
                <a:latin typeface="Calibri"/>
                <a:ea typeface="Calibri"/>
                <a:cs typeface="Calibri"/>
                <a:sym typeface="Calibri"/>
              </a:rPr>
              <a:t>Adding a comment  bar to identify blockers that need to be mitigated in the future to avoid potential delays</a:t>
            </a:r>
            <a:endParaRPr sz="2590">
              <a:solidFill>
                <a:schemeClr val="dk1"/>
              </a:solidFill>
              <a:latin typeface="Calibri"/>
              <a:ea typeface="Calibri"/>
              <a:cs typeface="Calibri"/>
              <a:sym typeface="Calibri"/>
            </a:endParaRPr>
          </a:p>
          <a:p>
            <a:pPr marL="228600" marR="0" lvl="0" indent="-228600" algn="l" rtl="0">
              <a:lnSpc>
                <a:spcPct val="90000"/>
              </a:lnSpc>
              <a:spcBef>
                <a:spcPts val="1000"/>
              </a:spcBef>
              <a:spcAft>
                <a:spcPts val="0"/>
              </a:spcAft>
              <a:buClr>
                <a:schemeClr val="dk1"/>
              </a:buClr>
              <a:buSzPts val="2590"/>
              <a:buChar char="•"/>
            </a:pPr>
            <a:r>
              <a:rPr lang="en-GB" sz="2590">
                <a:solidFill>
                  <a:schemeClr val="dk1"/>
                </a:solidFill>
                <a:latin typeface="Calibri"/>
                <a:ea typeface="Calibri"/>
                <a:cs typeface="Calibri"/>
                <a:sym typeface="Calibri"/>
              </a:rPr>
              <a:t>P</a:t>
            </a:r>
            <a:r>
              <a:rPr lang="en-GB" sz="2600">
                <a:solidFill>
                  <a:schemeClr val="dk1"/>
                </a:solidFill>
                <a:latin typeface="Calibri"/>
                <a:ea typeface="Calibri"/>
                <a:cs typeface="Calibri"/>
                <a:sym typeface="Calibri"/>
              </a:rPr>
              <a:t>ush notifications – i.e. if the team member knows a task is going to be late, they can provide early notification to related resource and management</a:t>
            </a:r>
            <a:endParaRPr sz="2600">
              <a:solidFill>
                <a:schemeClr val="dk1"/>
              </a:solidFill>
              <a:latin typeface="Calibri"/>
              <a:ea typeface="Calibri"/>
              <a:cs typeface="Calibri"/>
              <a:sym typeface="Calibri"/>
            </a:endParaRPr>
          </a:p>
          <a:p>
            <a:pPr marL="228600" marR="0" lvl="0" indent="-228600" algn="l" rtl="0">
              <a:lnSpc>
                <a:spcPct val="90000"/>
              </a:lnSpc>
              <a:spcBef>
                <a:spcPts val="1000"/>
              </a:spcBef>
              <a:spcAft>
                <a:spcPts val="0"/>
              </a:spcAft>
              <a:buClr>
                <a:schemeClr val="dk1"/>
              </a:buClr>
              <a:buSzPts val="2590"/>
              <a:buFont typeface="Arial"/>
              <a:buChar char="•"/>
            </a:pPr>
            <a:r>
              <a:rPr lang="en-GB" sz="1000">
                <a:solidFill>
                  <a:schemeClr val="dk1"/>
                </a:solidFill>
              </a:rPr>
              <a:t>·</a:t>
            </a:r>
            <a:r>
              <a:rPr lang="en-GB" sz="700">
                <a:solidFill>
                  <a:schemeClr val="dk1"/>
                </a:solidFill>
                <a:latin typeface="Times New Roman"/>
                <a:ea typeface="Times New Roman"/>
                <a:cs typeface="Times New Roman"/>
                <a:sym typeface="Times New Roman"/>
              </a:rPr>
              <a:t>  </a:t>
            </a:r>
            <a:r>
              <a:rPr lang="en-GB" sz="2600">
                <a:solidFill>
                  <a:schemeClr val="dk1"/>
                </a:solidFill>
                <a:latin typeface="Calibri"/>
                <a:ea typeface="Calibri"/>
                <a:cs typeface="Calibri"/>
                <a:sym typeface="Calibri"/>
              </a:rPr>
              <a:t>Work days v non work days calendar + holidays for the resources</a:t>
            </a:r>
            <a:endParaRPr sz="2600">
              <a:solidFill>
                <a:schemeClr val="dk1"/>
              </a:solidFill>
              <a:latin typeface="Calibri"/>
              <a:ea typeface="Calibri"/>
              <a:cs typeface="Calibri"/>
              <a:sym typeface="Calibri"/>
            </a:endParaRPr>
          </a:p>
          <a:p>
            <a:pPr marL="457200" marR="0" lvl="0" indent="0" algn="l" rtl="0">
              <a:lnSpc>
                <a:spcPct val="90000"/>
              </a:lnSpc>
              <a:spcBef>
                <a:spcPts val="1000"/>
              </a:spcBef>
              <a:spcAft>
                <a:spcPts val="0"/>
              </a:spcAft>
              <a:buNone/>
            </a:pPr>
            <a:endParaRPr sz="2590">
              <a:solidFill>
                <a:schemeClr val="dk1"/>
              </a:solidFill>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graphicFrame>
        <p:nvGraphicFramePr>
          <p:cNvPr id="189" name="Google Shape;189;p24"/>
          <p:cNvGraphicFramePr/>
          <p:nvPr/>
        </p:nvGraphicFramePr>
        <p:xfrm>
          <a:off x="838200" y="1825625"/>
          <a:ext cx="9221575" cy="2270810"/>
        </p:xfrm>
        <a:graphic>
          <a:graphicData uri="http://schemas.openxmlformats.org/drawingml/2006/table">
            <a:tbl>
              <a:tblPr firstRow="1" bandRow="1">
                <a:noFill/>
                <a:tableStyleId>{7F5DB61D-6B84-4A8A-8A25-EACB4C665932}</a:tableStyleId>
              </a:tblPr>
              <a:tblGrid>
                <a:gridCol w="2809150">
                  <a:extLst>
                    <a:ext uri="{9D8B030D-6E8A-4147-A177-3AD203B41FA5}">
                      <a16:colId xmlns:a16="http://schemas.microsoft.com/office/drawing/2014/main" val="20000"/>
                    </a:ext>
                  </a:extLst>
                </a:gridCol>
                <a:gridCol w="6412425">
                  <a:extLst>
                    <a:ext uri="{9D8B030D-6E8A-4147-A177-3AD203B41FA5}">
                      <a16:colId xmlns:a16="http://schemas.microsoft.com/office/drawing/2014/main" val="20001"/>
                    </a:ext>
                  </a:extLst>
                </a:gridCol>
              </a:tblGrid>
              <a:tr h="370850">
                <a:tc>
                  <a:txBody>
                    <a:bodyPr/>
                    <a:lstStyle/>
                    <a:p>
                      <a:pPr marL="0" marR="0" lvl="0" indent="0" algn="l" rtl="0">
                        <a:lnSpc>
                          <a:spcPct val="100000"/>
                        </a:lnSpc>
                        <a:spcBef>
                          <a:spcPts val="0"/>
                        </a:spcBef>
                        <a:spcAft>
                          <a:spcPts val="0"/>
                        </a:spcAft>
                        <a:buClr>
                          <a:schemeClr val="dk1"/>
                        </a:buClr>
                        <a:buSzPts val="1600"/>
                        <a:buFont typeface="Arial"/>
                        <a:buNone/>
                      </a:pPr>
                      <a:r>
                        <a:rPr lang="en-GB" sz="1600" b="1" u="none" strike="noStrike" cap="none">
                          <a:solidFill>
                            <a:schemeClr val="dk1"/>
                          </a:solidFill>
                          <a:latin typeface="Arial"/>
                          <a:ea typeface="Arial"/>
                          <a:cs typeface="Arial"/>
                          <a:sym typeface="Arial"/>
                        </a:rPr>
                        <a:t>Presentation</a:t>
                      </a:r>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r>
                        <a:rPr lang="en-GB" sz="1600" b="1" u="none" strike="noStrike" cap="none">
                          <a:solidFill>
                            <a:schemeClr val="dk1"/>
                          </a:solidFill>
                          <a:latin typeface="Arial"/>
                          <a:ea typeface="Arial"/>
                          <a:cs typeface="Arial"/>
                          <a:sym typeface="Arial"/>
                        </a:rPr>
                        <a:t>Pitch and sticking to time (5 mins)</a:t>
                      </a:r>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0"/>
                  </a:ext>
                </a:extLst>
              </a:tr>
              <a:tr h="169025">
                <a:tc>
                  <a:txBody>
                    <a:bodyPr/>
                    <a:lstStyle/>
                    <a:p>
                      <a:pPr marL="0" marR="0" lvl="0" indent="0" algn="l" rtl="0">
                        <a:lnSpc>
                          <a:spcPct val="100000"/>
                        </a:lnSpc>
                        <a:spcBef>
                          <a:spcPts val="0"/>
                        </a:spcBef>
                        <a:spcAft>
                          <a:spcPts val="0"/>
                        </a:spcAft>
                        <a:buClr>
                          <a:schemeClr val="dk1"/>
                        </a:buClr>
                        <a:buSzPts val="1600"/>
                        <a:buFont typeface="Arial"/>
                        <a:buNone/>
                      </a:pPr>
                      <a:r>
                        <a:rPr lang="en-GB" sz="1600" b="1">
                          <a:solidFill>
                            <a:schemeClr val="dk1"/>
                          </a:solidFill>
                          <a:latin typeface="Arial"/>
                          <a:ea typeface="Arial"/>
                          <a:cs typeface="Arial"/>
                          <a:sym typeface="Arial"/>
                        </a:rPr>
                        <a:t>Solution</a:t>
                      </a:r>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r>
                        <a:rPr lang="en-GB" sz="1600" b="1">
                          <a:solidFill>
                            <a:schemeClr val="dk1"/>
                          </a:solidFill>
                          <a:latin typeface="Arial"/>
                          <a:ea typeface="Arial"/>
                          <a:cs typeface="Arial"/>
                          <a:sym typeface="Arial"/>
                        </a:rPr>
                        <a:t>Did you solve the challenge?</a:t>
                      </a:r>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1"/>
                  </a:ext>
                </a:extLst>
              </a:tr>
              <a:tr h="370850">
                <a:tc>
                  <a:txBody>
                    <a:bodyPr/>
                    <a:lstStyle/>
                    <a:p>
                      <a:pPr marL="0" marR="0" lvl="0" indent="0" algn="l" rtl="0">
                        <a:lnSpc>
                          <a:spcPct val="100000"/>
                        </a:lnSpc>
                        <a:spcBef>
                          <a:spcPts val="0"/>
                        </a:spcBef>
                        <a:spcAft>
                          <a:spcPts val="0"/>
                        </a:spcAft>
                        <a:buClr>
                          <a:schemeClr val="dk1"/>
                        </a:buClr>
                        <a:buSzPts val="1600"/>
                        <a:buFont typeface="Arial"/>
                        <a:buNone/>
                      </a:pPr>
                      <a:r>
                        <a:rPr lang="en-GB" sz="1600" b="1">
                          <a:solidFill>
                            <a:schemeClr val="dk1"/>
                          </a:solidFill>
                          <a:latin typeface="Arial"/>
                          <a:ea typeface="Arial"/>
                          <a:cs typeface="Arial"/>
                          <a:sym typeface="Arial"/>
                        </a:rPr>
                        <a:t>Technology</a:t>
                      </a:r>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r>
                        <a:rPr lang="en-GB" sz="1600" b="1">
                          <a:solidFill>
                            <a:schemeClr val="dk1"/>
                          </a:solidFill>
                          <a:latin typeface="Arial"/>
                          <a:ea typeface="Arial"/>
                          <a:cs typeface="Arial"/>
                          <a:sym typeface="Arial"/>
                        </a:rPr>
                        <a:t>How innovative is it?</a:t>
                      </a:r>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2"/>
                  </a:ext>
                </a:extLst>
              </a:tr>
              <a:tr h="370850">
                <a:tc>
                  <a:txBody>
                    <a:bodyPr/>
                    <a:lstStyle/>
                    <a:p>
                      <a:pPr marL="0" marR="0" lvl="0" indent="0" algn="l" rtl="0">
                        <a:lnSpc>
                          <a:spcPct val="100000"/>
                        </a:lnSpc>
                        <a:spcBef>
                          <a:spcPts val="0"/>
                        </a:spcBef>
                        <a:spcAft>
                          <a:spcPts val="0"/>
                        </a:spcAft>
                        <a:buClr>
                          <a:schemeClr val="dk1"/>
                        </a:buClr>
                        <a:buSzPts val="1600"/>
                        <a:buFont typeface="Arial"/>
                        <a:buNone/>
                      </a:pPr>
                      <a:r>
                        <a:rPr lang="en-GB" sz="1600" b="1">
                          <a:solidFill>
                            <a:schemeClr val="dk1"/>
                          </a:solidFill>
                          <a:latin typeface="Arial"/>
                          <a:ea typeface="Arial"/>
                          <a:cs typeface="Arial"/>
                          <a:sym typeface="Arial"/>
                        </a:rPr>
                        <a:t>Commercial Application</a:t>
                      </a:r>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600"/>
                        <a:buFont typeface="Arial"/>
                        <a:buNone/>
                      </a:pPr>
                      <a:r>
                        <a:rPr lang="en-GB" sz="1600" b="1">
                          <a:solidFill>
                            <a:schemeClr val="dk1"/>
                          </a:solidFill>
                          <a:latin typeface="Arial"/>
                          <a:ea typeface="Arial"/>
                          <a:cs typeface="Arial"/>
                          <a:sym typeface="Arial"/>
                        </a:rPr>
                        <a:t>Can we pick it up and do something with it?</a:t>
                      </a:r>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3"/>
                  </a:ext>
                </a:extLst>
              </a:tr>
              <a:tr h="260950">
                <a:tc>
                  <a:txBody>
                    <a:bodyPr/>
                    <a:lstStyle/>
                    <a:p>
                      <a:pPr marL="0" marR="0" lvl="0" indent="0" algn="l" rtl="0">
                        <a:lnSpc>
                          <a:spcPct val="100000"/>
                        </a:lnSpc>
                        <a:spcBef>
                          <a:spcPts val="0"/>
                        </a:spcBef>
                        <a:spcAft>
                          <a:spcPts val="0"/>
                        </a:spcAft>
                        <a:buClr>
                          <a:schemeClr val="dk1"/>
                        </a:buClr>
                        <a:buSzPts val="1600"/>
                        <a:buFont typeface="Arial"/>
                        <a:buNone/>
                      </a:pPr>
                      <a:r>
                        <a:rPr lang="en-GB" sz="1600" b="1">
                          <a:solidFill>
                            <a:schemeClr val="dk1"/>
                          </a:solidFill>
                          <a:latin typeface="Arial"/>
                          <a:ea typeface="Arial"/>
                          <a:cs typeface="Arial"/>
                          <a:sym typeface="Arial"/>
                        </a:rPr>
                        <a:t>Benefit</a:t>
                      </a:r>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600"/>
                        <a:buFont typeface="Arial"/>
                        <a:buNone/>
                      </a:pPr>
                      <a:r>
                        <a:rPr lang="en-GB" sz="1600" b="1">
                          <a:solidFill>
                            <a:schemeClr val="dk1"/>
                          </a:solidFill>
                          <a:latin typeface="Arial"/>
                          <a:ea typeface="Arial"/>
                          <a:cs typeface="Arial"/>
                          <a:sym typeface="Arial"/>
                        </a:rPr>
                        <a:t>How is this going to help us? E.g. Improve sustainability, project delivery, reduce cost, safety incidents, employee wellbeing</a:t>
                      </a:r>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15"/>
          <p:cNvSpPr txBox="1"/>
          <p:nvPr/>
        </p:nvSpPr>
        <p:spPr>
          <a:xfrm>
            <a:off x="1120877" y="845574"/>
            <a:ext cx="10137058" cy="5770811"/>
          </a:xfrm>
          <a:prstGeom prst="rect">
            <a:avLst/>
          </a:prstGeom>
          <a:noFill/>
          <a:ln>
            <a:noFill/>
          </a:ln>
        </p:spPr>
        <p:txBody>
          <a:bodyPr spcFirstLastPara="1" wrap="square" lIns="91425" tIns="45700" rIns="91425" bIns="45700" anchor="t" anchorCtr="0">
            <a:noAutofit/>
          </a:bodyPr>
          <a:lstStyle/>
          <a:p>
            <a:pPr marL="228600" marR="0" lvl="0" indent="0" algn="l" rtl="0">
              <a:spcBef>
                <a:spcPts val="0"/>
              </a:spcBef>
              <a:spcAft>
                <a:spcPts val="0"/>
              </a:spcAft>
              <a:buNone/>
            </a:pPr>
            <a:r>
              <a:rPr lang="en-GB" sz="2800" b="0" i="0" u="none" strike="noStrike" cap="none">
                <a:solidFill>
                  <a:schemeClr val="dk1"/>
                </a:solidFill>
                <a:latin typeface="Calibri"/>
                <a:ea typeface="Calibri"/>
                <a:cs typeface="Calibri"/>
                <a:sym typeface="Calibri"/>
              </a:rPr>
              <a:t>Problem </a:t>
            </a:r>
            <a:endParaRPr/>
          </a:p>
          <a:p>
            <a:pPr marL="228600" marR="0" lvl="0" indent="0" algn="l" rtl="0">
              <a:spcBef>
                <a:spcPts val="1000"/>
              </a:spcBef>
              <a:spcAft>
                <a:spcPts val="0"/>
              </a:spcAft>
              <a:buNone/>
            </a:pPr>
            <a:r>
              <a:rPr lang="en-GB" sz="2800" b="0" i="0" u="none" strike="noStrike" cap="none">
                <a:solidFill>
                  <a:schemeClr val="dk1"/>
                </a:solidFill>
                <a:latin typeface="Calibri"/>
                <a:ea typeface="Calibri"/>
                <a:cs typeface="Calibri"/>
                <a:sym typeface="Calibri"/>
              </a:rPr>
              <a:t>Multiple projects data feeding into one excel reporting page informing the projects status.</a:t>
            </a:r>
            <a:endParaRPr/>
          </a:p>
          <a:p>
            <a:pPr marL="228600" marR="0" lvl="0" indent="0" algn="l" rtl="0">
              <a:spcBef>
                <a:spcPts val="1000"/>
              </a:spcBef>
              <a:spcAft>
                <a:spcPts val="0"/>
              </a:spcAft>
              <a:buNone/>
            </a:pPr>
            <a:br>
              <a:rPr lang="en-GB" sz="2800" b="0" i="0" u="none" strike="noStrike" cap="none">
                <a:solidFill>
                  <a:schemeClr val="dk1"/>
                </a:solidFill>
                <a:latin typeface="Calibri"/>
                <a:ea typeface="Calibri"/>
                <a:cs typeface="Calibri"/>
                <a:sym typeface="Calibri"/>
              </a:rPr>
            </a:br>
            <a:r>
              <a:rPr lang="en-GB" sz="2800" b="0" i="0" u="none" strike="noStrike" cap="none">
                <a:solidFill>
                  <a:schemeClr val="dk1"/>
                </a:solidFill>
                <a:latin typeface="Calibri"/>
                <a:ea typeface="Calibri"/>
                <a:cs typeface="Calibri"/>
                <a:sym typeface="Calibri"/>
              </a:rPr>
              <a:t>The data were fragmented and manually extracted and combined into a summary sheet.</a:t>
            </a:r>
            <a:endParaRPr/>
          </a:p>
          <a:p>
            <a:pPr marL="228600" marR="0" lvl="0" indent="0" algn="l" rtl="0">
              <a:spcBef>
                <a:spcPts val="1000"/>
              </a:spcBef>
              <a:spcAft>
                <a:spcPts val="0"/>
              </a:spcAft>
              <a:buNone/>
            </a:pPr>
            <a:br>
              <a:rPr lang="en-GB" sz="2800" b="0" i="0" u="none" strike="noStrike" cap="none">
                <a:solidFill>
                  <a:schemeClr val="dk1"/>
                </a:solidFill>
                <a:latin typeface="Calibri"/>
                <a:ea typeface="Calibri"/>
                <a:cs typeface="Calibri"/>
                <a:sym typeface="Calibri"/>
              </a:rPr>
            </a:br>
            <a:r>
              <a:rPr lang="en-GB" sz="2800" b="0" i="0" u="none" strike="noStrike" cap="none">
                <a:solidFill>
                  <a:schemeClr val="dk1"/>
                </a:solidFill>
                <a:latin typeface="Calibri"/>
                <a:ea typeface="Calibri"/>
                <a:cs typeface="Calibri"/>
                <a:sym typeface="Calibri"/>
              </a:rPr>
              <a:t>This way of reporting will lead to extra time for gathering and extracting the data, in addition the quality of data is not checked which will result in bad decision. That will cause a time and cost overruns to the organisation in return. </a:t>
            </a:r>
            <a:endParaRPr/>
          </a:p>
          <a:p>
            <a:pPr marL="0" marR="0" lvl="0" indent="0" algn="l" rtl="0">
              <a:spcBef>
                <a:spcPts val="0"/>
              </a:spcBef>
              <a:spcAft>
                <a:spcPts val="0"/>
              </a:spcAft>
              <a:buNone/>
            </a:pPr>
            <a:br>
              <a:rPr lang="en-GB" sz="1800" b="0" i="0" u="none" strike="noStrike" cap="none">
                <a:solidFill>
                  <a:schemeClr val="dk1"/>
                </a:solidFill>
                <a:latin typeface="Calibri"/>
                <a:ea typeface="Calibri"/>
                <a:cs typeface="Calibri"/>
                <a:sym typeface="Calibri"/>
              </a:rPr>
            </a:br>
            <a:endParaRPr sz="1800">
              <a:solidFill>
                <a:schemeClr val="dk1"/>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16"/>
          <p:cNvSpPr/>
          <p:nvPr/>
        </p:nvSpPr>
        <p:spPr>
          <a:xfrm>
            <a:off x="7049729" y="-16310430"/>
            <a:ext cx="2167115" cy="38672124"/>
          </a:xfrm>
          <a:prstGeom prst="rect">
            <a:avLst/>
          </a:prstGeom>
          <a:noFill/>
          <a:ln>
            <a:noFill/>
          </a:ln>
        </p:spPr>
        <p:txBody>
          <a:bodyPr spcFirstLastPara="1" wrap="square" lIns="91425" tIns="0" rIns="91425" bIns="0" anchor="ctr" anchorCtr="0">
            <a:noAutofit/>
          </a:bodyPr>
          <a:lstStyle/>
          <a:p>
            <a:pPr marL="0" marR="0" lvl="0" indent="0" algn="l" rtl="0">
              <a:lnSpc>
                <a:spcPct val="100000"/>
              </a:lnSpc>
              <a:spcBef>
                <a:spcPts val="0"/>
              </a:spcBef>
              <a:spcAft>
                <a:spcPts val="0"/>
              </a:spcAft>
              <a:buClr>
                <a:schemeClr val="dk1"/>
              </a:buClr>
              <a:buSzPts val="35900"/>
              <a:buFont typeface="Arial"/>
              <a:buNone/>
            </a:pPr>
            <a:r>
              <a:rPr lang="en-GB" sz="35900" b="0" i="0" u="none" strike="noStrike" cap="none">
                <a:solidFill>
                  <a:schemeClr val="dk1"/>
                </a:solidFill>
                <a:latin typeface="Arial"/>
                <a:ea typeface="Arial"/>
                <a:cs typeface="Arial"/>
                <a:sym typeface="Arial"/>
              </a:rPr>
              <a:t>       </a:t>
            </a:r>
            <a:r>
              <a:rPr lang="en-GB" sz="1800" b="0" i="0" u="none" strike="noStrike" cap="none">
                <a:solidFill>
                  <a:schemeClr val="dk1"/>
                </a:solidFill>
                <a:latin typeface="Arial"/>
                <a:ea typeface="Arial"/>
                <a:cs typeface="Arial"/>
                <a:sym typeface="Arial"/>
              </a:rPr>
              <a:t> </a:t>
            </a:r>
            <a:endParaRPr/>
          </a:p>
        </p:txBody>
      </p:sp>
      <p:pic>
        <p:nvPicPr>
          <p:cNvPr id="140" name="Google Shape;140;p16"/>
          <p:cNvPicPr preferRelativeResize="0"/>
          <p:nvPr/>
        </p:nvPicPr>
        <p:blipFill rotWithShape="1">
          <a:blip r:embed="rId3">
            <a:alphaModFix/>
          </a:blip>
          <a:srcRect/>
          <a:stretch/>
        </p:blipFill>
        <p:spPr>
          <a:xfrm>
            <a:off x="9216844" y="2309579"/>
            <a:ext cx="2988587" cy="1984660"/>
          </a:xfrm>
          <a:prstGeom prst="rect">
            <a:avLst/>
          </a:prstGeom>
          <a:noFill/>
          <a:ln>
            <a:noFill/>
          </a:ln>
        </p:spPr>
      </p:pic>
      <p:sp>
        <p:nvSpPr>
          <p:cNvPr id="141" name="Google Shape;141;p16"/>
          <p:cNvSpPr txBox="1"/>
          <p:nvPr/>
        </p:nvSpPr>
        <p:spPr>
          <a:xfrm>
            <a:off x="439100" y="1040475"/>
            <a:ext cx="8777700" cy="4957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800"/>
              <a:buFont typeface="Calibri"/>
              <a:buNone/>
            </a:pPr>
            <a:r>
              <a:rPr lang="en-GB" sz="2800">
                <a:solidFill>
                  <a:schemeClr val="dk1"/>
                </a:solidFill>
                <a:latin typeface="Calibri"/>
                <a:ea typeface="Calibri"/>
                <a:cs typeface="Calibri"/>
                <a:sym typeface="Calibri"/>
              </a:rPr>
              <a:t>Solution</a:t>
            </a:r>
            <a:endParaRPr/>
          </a:p>
          <a:p>
            <a:pPr marL="0" marR="0" lvl="0" indent="0" algn="l" rtl="0">
              <a:lnSpc>
                <a:spcPct val="100000"/>
              </a:lnSpc>
              <a:spcBef>
                <a:spcPts val="0"/>
              </a:spcBef>
              <a:spcAft>
                <a:spcPts val="0"/>
              </a:spcAft>
              <a:buClr>
                <a:schemeClr val="dk1"/>
              </a:buClr>
              <a:buSzPts val="2800"/>
              <a:buFont typeface="Calibri"/>
              <a:buNone/>
            </a:pPr>
            <a:endParaRPr sz="2800">
              <a:solidFill>
                <a:schemeClr val="dk1"/>
              </a:solidFill>
              <a:latin typeface="Calibri"/>
              <a:ea typeface="Calibri"/>
              <a:cs typeface="Calibri"/>
              <a:sym typeface="Calibri"/>
            </a:endParaRPr>
          </a:p>
          <a:p>
            <a:pPr marL="457200" lvl="0" indent="-406400" algn="l" rtl="0">
              <a:spcBef>
                <a:spcPts val="0"/>
              </a:spcBef>
              <a:spcAft>
                <a:spcPts val="0"/>
              </a:spcAft>
              <a:buClr>
                <a:schemeClr val="dk1"/>
              </a:buClr>
              <a:buSzPts val="2800"/>
              <a:buFont typeface="Calibri"/>
              <a:buChar char="•"/>
            </a:pPr>
            <a:r>
              <a:rPr lang="en-GB" sz="2800">
                <a:solidFill>
                  <a:schemeClr val="dk1"/>
                </a:solidFill>
                <a:latin typeface="Calibri"/>
                <a:ea typeface="Calibri"/>
                <a:cs typeface="Calibri"/>
                <a:sym typeface="Calibri"/>
              </a:rPr>
              <a:t>As the data was on excel and not structured. We have started storing the data on the cloud using ETL and SQL database (using SSIS and Python)</a:t>
            </a:r>
            <a:endParaRPr sz="2800">
              <a:solidFill>
                <a:schemeClr val="dk1"/>
              </a:solidFill>
              <a:latin typeface="Calibri"/>
              <a:ea typeface="Calibri"/>
              <a:cs typeface="Calibri"/>
              <a:sym typeface="Calibri"/>
            </a:endParaRPr>
          </a:p>
          <a:p>
            <a:pPr marL="457200" lvl="0" indent="-406400" algn="l" rtl="0">
              <a:spcBef>
                <a:spcPts val="0"/>
              </a:spcBef>
              <a:spcAft>
                <a:spcPts val="0"/>
              </a:spcAft>
              <a:buClr>
                <a:schemeClr val="dk1"/>
              </a:buClr>
              <a:buSzPts val="2800"/>
              <a:buFont typeface="Calibri"/>
              <a:buChar char="•"/>
            </a:pPr>
            <a:r>
              <a:rPr lang="en-GB" sz="2800">
                <a:solidFill>
                  <a:schemeClr val="dk1"/>
                </a:solidFill>
                <a:latin typeface="Calibri"/>
                <a:ea typeface="Calibri"/>
                <a:cs typeface="Calibri"/>
                <a:sym typeface="Calibri"/>
              </a:rPr>
              <a:t>The brief was to use a PowerApp linked to Cloud hosted SQL DB database</a:t>
            </a:r>
            <a:endParaRPr sz="2800">
              <a:solidFill>
                <a:schemeClr val="dk1"/>
              </a:solidFill>
              <a:latin typeface="Calibri"/>
              <a:ea typeface="Calibri"/>
              <a:cs typeface="Calibri"/>
              <a:sym typeface="Calibri"/>
            </a:endParaRPr>
          </a:p>
          <a:p>
            <a:pPr marL="457200" lvl="0" indent="-406400" algn="l" rtl="0">
              <a:spcBef>
                <a:spcPts val="0"/>
              </a:spcBef>
              <a:spcAft>
                <a:spcPts val="0"/>
              </a:spcAft>
              <a:buClr>
                <a:schemeClr val="dk1"/>
              </a:buClr>
              <a:buSzPts val="2800"/>
              <a:buFont typeface="Calibri"/>
              <a:buChar char="•"/>
            </a:pPr>
            <a:r>
              <a:rPr lang="en-GB" sz="2800">
                <a:solidFill>
                  <a:schemeClr val="dk1"/>
                </a:solidFill>
                <a:latin typeface="Calibri"/>
                <a:ea typeface="Calibri"/>
                <a:cs typeface="Calibri"/>
                <a:sym typeface="Calibri"/>
              </a:rPr>
              <a:t>Power BI Dashboard was created to aggregate data and produce useful actionable information</a:t>
            </a:r>
            <a:endParaRPr sz="2800">
              <a:solidFill>
                <a:schemeClr val="dk1"/>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pic>
        <p:nvPicPr>
          <p:cNvPr id="146" name="Google Shape;146;p17"/>
          <p:cNvPicPr preferRelativeResize="0"/>
          <p:nvPr/>
        </p:nvPicPr>
        <p:blipFill>
          <a:blip r:embed="rId3">
            <a:alphaModFix/>
          </a:blip>
          <a:stretch>
            <a:fillRect/>
          </a:stretch>
        </p:blipFill>
        <p:spPr>
          <a:xfrm>
            <a:off x="2811150" y="488263"/>
            <a:ext cx="6874500" cy="54242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18"/>
          <p:cNvSpPr txBox="1">
            <a:spLocks noGrp="1"/>
          </p:cNvSpPr>
          <p:nvPr>
            <p:ph type="title"/>
          </p:nvPr>
        </p:nvSpPr>
        <p:spPr>
          <a:xfrm>
            <a:off x="838200" y="681037"/>
            <a:ext cx="10515600" cy="1009651"/>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chemeClr val="dk1"/>
              </a:buClr>
              <a:buSzPts val="6000"/>
              <a:buFont typeface="Calibri"/>
              <a:buNone/>
            </a:pPr>
            <a:r>
              <a:rPr lang="en-GB"/>
              <a:t>User stories</a:t>
            </a:r>
            <a:endParaRPr/>
          </a:p>
        </p:txBody>
      </p:sp>
      <p:sp>
        <p:nvSpPr>
          <p:cNvPr id="152" name="Google Shape;152;p18"/>
          <p:cNvSpPr txBox="1"/>
          <p:nvPr/>
        </p:nvSpPr>
        <p:spPr>
          <a:xfrm>
            <a:off x="838200" y="1597025"/>
            <a:ext cx="5181600" cy="4351200"/>
          </a:xfrm>
          <a:prstGeom prst="rect">
            <a:avLst/>
          </a:prstGeom>
          <a:noFill/>
          <a:ln w="9525" cap="flat" cmpd="sng">
            <a:solidFill>
              <a:srgbClr val="1155CC"/>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70000"/>
              </a:lnSpc>
              <a:spcBef>
                <a:spcPts val="0"/>
              </a:spcBef>
              <a:spcAft>
                <a:spcPts val="0"/>
              </a:spcAft>
              <a:buClr>
                <a:schemeClr val="dk1"/>
              </a:buClr>
              <a:buSzPts val="1960"/>
              <a:buFont typeface="Arial"/>
              <a:buNone/>
            </a:pPr>
            <a:r>
              <a:rPr lang="en-GB" sz="1960" b="1">
                <a:solidFill>
                  <a:schemeClr val="dk1"/>
                </a:solidFill>
                <a:latin typeface="Calibri"/>
                <a:ea typeface="Calibri"/>
                <a:cs typeface="Calibri"/>
                <a:sym typeface="Calibri"/>
              </a:rPr>
              <a:t>User Journey: Management</a:t>
            </a:r>
            <a:endParaRPr b="1"/>
          </a:p>
          <a:p>
            <a:pPr marL="228600" marR="0" lvl="0" indent="-228600" algn="l" rtl="0">
              <a:lnSpc>
                <a:spcPct val="70000"/>
              </a:lnSpc>
              <a:spcBef>
                <a:spcPts val="1000"/>
              </a:spcBef>
              <a:spcAft>
                <a:spcPts val="0"/>
              </a:spcAft>
              <a:buClr>
                <a:schemeClr val="dk1"/>
              </a:buClr>
              <a:buSzPts val="1960"/>
              <a:buFont typeface="Arial"/>
              <a:buChar char="•"/>
            </a:pPr>
            <a:r>
              <a:rPr lang="en-GB" sz="1960">
                <a:solidFill>
                  <a:schemeClr val="dk1"/>
                </a:solidFill>
                <a:latin typeface="Calibri"/>
                <a:ea typeface="Calibri"/>
                <a:cs typeface="Calibri"/>
                <a:sym typeface="Calibri"/>
              </a:rPr>
              <a:t>As a user, I want to be able to see the current RAG status of each project </a:t>
            </a:r>
            <a:endParaRPr sz="1960">
              <a:solidFill>
                <a:schemeClr val="dk1"/>
              </a:solidFill>
              <a:latin typeface="Calibri"/>
              <a:ea typeface="Calibri"/>
              <a:cs typeface="Calibri"/>
              <a:sym typeface="Calibri"/>
            </a:endParaRPr>
          </a:p>
          <a:p>
            <a:pPr marL="228600" marR="0" lvl="0" indent="-228600" algn="l" rtl="0">
              <a:lnSpc>
                <a:spcPct val="70000"/>
              </a:lnSpc>
              <a:spcBef>
                <a:spcPts val="1000"/>
              </a:spcBef>
              <a:spcAft>
                <a:spcPts val="0"/>
              </a:spcAft>
              <a:buClr>
                <a:schemeClr val="dk1"/>
              </a:buClr>
              <a:buSzPts val="1960"/>
              <a:buFont typeface="Arial"/>
              <a:buChar char="•"/>
            </a:pPr>
            <a:r>
              <a:rPr lang="en-GB" sz="1960">
                <a:solidFill>
                  <a:schemeClr val="dk1"/>
                </a:solidFill>
                <a:latin typeface="Calibri"/>
                <a:ea typeface="Calibri"/>
                <a:cs typeface="Calibri"/>
                <a:sym typeface="Calibri"/>
              </a:rPr>
              <a:t>As a user, to predict future outcomes and forecast more effectively</a:t>
            </a:r>
            <a:endParaRPr sz="1960">
              <a:solidFill>
                <a:schemeClr val="dk1"/>
              </a:solidFill>
              <a:latin typeface="Calibri"/>
              <a:ea typeface="Calibri"/>
              <a:cs typeface="Calibri"/>
              <a:sym typeface="Calibri"/>
            </a:endParaRPr>
          </a:p>
          <a:p>
            <a:pPr marL="228600" marR="0" lvl="0" indent="-205740" algn="l" rtl="0">
              <a:lnSpc>
                <a:spcPct val="70000"/>
              </a:lnSpc>
              <a:spcBef>
                <a:spcPts val="1000"/>
              </a:spcBef>
              <a:spcAft>
                <a:spcPts val="0"/>
              </a:spcAft>
              <a:buClr>
                <a:schemeClr val="dk1"/>
              </a:buClr>
              <a:buSzPts val="1600"/>
              <a:buFont typeface="Calibri"/>
              <a:buChar char="•"/>
            </a:pPr>
            <a:r>
              <a:rPr lang="en-GB" sz="1960">
                <a:solidFill>
                  <a:schemeClr val="dk1"/>
                </a:solidFill>
                <a:latin typeface="Calibri"/>
                <a:ea typeface="Calibri"/>
                <a:cs typeface="Calibri"/>
                <a:sym typeface="Calibri"/>
              </a:rPr>
              <a:t>determining how long each type of project should take and the resource, time &amp; cost commitments that should be allocated to them</a:t>
            </a:r>
            <a:endParaRPr sz="1960">
              <a:solidFill>
                <a:schemeClr val="dk1"/>
              </a:solidFill>
              <a:latin typeface="Calibri"/>
              <a:ea typeface="Calibri"/>
              <a:cs typeface="Calibri"/>
              <a:sym typeface="Calibri"/>
            </a:endParaRPr>
          </a:p>
          <a:p>
            <a:pPr marL="228600" marR="0" lvl="0" indent="-228600" algn="l" rtl="0">
              <a:lnSpc>
                <a:spcPct val="70000"/>
              </a:lnSpc>
              <a:spcBef>
                <a:spcPts val="1000"/>
              </a:spcBef>
              <a:spcAft>
                <a:spcPts val="0"/>
              </a:spcAft>
              <a:buClr>
                <a:schemeClr val="dk1"/>
              </a:buClr>
              <a:buSzPts val="1960"/>
              <a:buFont typeface="Arial"/>
              <a:buChar char="•"/>
            </a:pPr>
            <a:r>
              <a:rPr lang="en-GB" sz="1960">
                <a:solidFill>
                  <a:schemeClr val="dk1"/>
                </a:solidFill>
                <a:latin typeface="Calibri"/>
                <a:ea typeface="Calibri"/>
                <a:cs typeface="Calibri"/>
                <a:sym typeface="Calibri"/>
              </a:rPr>
              <a:t>As a user, I want to use Power App/BI tech to draw conclusions from the data – analyse plan dates v actuals, analyse by Phase and related resource, </a:t>
            </a:r>
            <a:endParaRPr sz="1960">
              <a:solidFill>
                <a:schemeClr val="dk1"/>
              </a:solidFill>
              <a:latin typeface="Calibri"/>
              <a:ea typeface="Calibri"/>
              <a:cs typeface="Calibri"/>
              <a:sym typeface="Calibri"/>
            </a:endParaRPr>
          </a:p>
          <a:p>
            <a:pPr marL="228600" marR="0" lvl="0" indent="-228600" algn="l" rtl="0">
              <a:lnSpc>
                <a:spcPct val="70000"/>
              </a:lnSpc>
              <a:spcBef>
                <a:spcPts val="1000"/>
              </a:spcBef>
              <a:spcAft>
                <a:spcPts val="0"/>
              </a:spcAft>
              <a:buClr>
                <a:schemeClr val="dk1"/>
              </a:buClr>
              <a:buSzPts val="1960"/>
              <a:buFont typeface="Arial"/>
              <a:buChar char="•"/>
            </a:pPr>
            <a:r>
              <a:rPr lang="en-GB" sz="1960">
                <a:solidFill>
                  <a:schemeClr val="dk1"/>
                </a:solidFill>
                <a:latin typeface="Calibri"/>
                <a:ea typeface="Calibri"/>
                <a:cs typeface="Calibri"/>
                <a:sym typeface="Calibri"/>
              </a:rPr>
              <a:t>As a user, I want to see the main blocker for tasks being delivered on time</a:t>
            </a:r>
            <a:endParaRPr/>
          </a:p>
          <a:p>
            <a:pPr marL="228600" marR="0" lvl="0" indent="-228600" algn="l" rtl="0">
              <a:lnSpc>
                <a:spcPct val="70000"/>
              </a:lnSpc>
              <a:spcBef>
                <a:spcPts val="1000"/>
              </a:spcBef>
              <a:spcAft>
                <a:spcPts val="0"/>
              </a:spcAft>
              <a:buClr>
                <a:schemeClr val="dk1"/>
              </a:buClr>
              <a:buSzPts val="1960"/>
              <a:buFont typeface="Arial"/>
              <a:buChar char="•"/>
            </a:pPr>
            <a:r>
              <a:rPr lang="en-GB" sz="1960">
                <a:solidFill>
                  <a:schemeClr val="dk1"/>
                </a:solidFill>
                <a:latin typeface="Calibri"/>
                <a:ea typeface="Calibri"/>
                <a:cs typeface="Calibri"/>
                <a:sym typeface="Calibri"/>
              </a:rPr>
              <a:t>As a user, I want to get early notice of tasks which are due to exceed agreed deliverable timescales (totalfloat)</a:t>
            </a:r>
            <a:endParaRPr/>
          </a:p>
          <a:p>
            <a:pPr marL="0" marR="0" lvl="0" indent="0" algn="l" rtl="0">
              <a:lnSpc>
                <a:spcPct val="70000"/>
              </a:lnSpc>
              <a:spcBef>
                <a:spcPts val="1000"/>
              </a:spcBef>
              <a:spcAft>
                <a:spcPts val="0"/>
              </a:spcAft>
              <a:buClr>
                <a:schemeClr val="dk1"/>
              </a:buClr>
              <a:buSzPts val="1960"/>
              <a:buFont typeface="Arial"/>
              <a:buNone/>
            </a:pPr>
            <a:endParaRPr sz="1960">
              <a:solidFill>
                <a:schemeClr val="dk1"/>
              </a:solidFill>
              <a:latin typeface="Calibri"/>
              <a:ea typeface="Calibri"/>
              <a:cs typeface="Calibri"/>
              <a:sym typeface="Calibri"/>
            </a:endParaRPr>
          </a:p>
        </p:txBody>
      </p:sp>
      <p:sp>
        <p:nvSpPr>
          <p:cNvPr id="153" name="Google Shape;153;p18"/>
          <p:cNvSpPr txBox="1"/>
          <p:nvPr/>
        </p:nvSpPr>
        <p:spPr>
          <a:xfrm>
            <a:off x="6172200" y="1825625"/>
            <a:ext cx="5181600" cy="4351338"/>
          </a:xfrm>
          <a:prstGeom prst="rect">
            <a:avLst/>
          </a:prstGeom>
          <a:noFill/>
          <a:ln>
            <a:noFill/>
          </a:ln>
        </p:spPr>
        <p:txBody>
          <a:bodyPr spcFirstLastPara="1" wrap="square" lIns="91425" tIns="45700" rIns="91425" bIns="45700" anchor="t" anchorCtr="0">
            <a:noAutofit/>
          </a:bodyPr>
          <a:lstStyle/>
          <a:p>
            <a:pPr marL="0" marR="0" lvl="0" indent="0" algn="l" rtl="0">
              <a:lnSpc>
                <a:spcPct val="70000"/>
              </a:lnSpc>
              <a:spcBef>
                <a:spcPts val="0"/>
              </a:spcBef>
              <a:spcAft>
                <a:spcPts val="0"/>
              </a:spcAft>
              <a:buClr>
                <a:schemeClr val="dk1"/>
              </a:buClr>
              <a:buSzPts val="1960"/>
              <a:buFont typeface="Arial"/>
              <a:buNone/>
            </a:pPr>
            <a:r>
              <a:rPr lang="en-GB" sz="1960" b="1">
                <a:solidFill>
                  <a:schemeClr val="dk1"/>
                </a:solidFill>
                <a:latin typeface="Calibri"/>
                <a:ea typeface="Calibri"/>
                <a:cs typeface="Calibri"/>
                <a:sym typeface="Calibri"/>
              </a:rPr>
              <a:t>User Journey: Project member</a:t>
            </a:r>
            <a:endParaRPr b="1"/>
          </a:p>
          <a:p>
            <a:pPr marL="228600" marR="0" lvl="0" indent="-228600" algn="l" rtl="0">
              <a:lnSpc>
                <a:spcPct val="70000"/>
              </a:lnSpc>
              <a:spcBef>
                <a:spcPts val="1000"/>
              </a:spcBef>
              <a:spcAft>
                <a:spcPts val="0"/>
              </a:spcAft>
              <a:buClr>
                <a:schemeClr val="dk1"/>
              </a:buClr>
              <a:buSzPts val="1960"/>
              <a:buFont typeface="Arial"/>
              <a:buChar char="•"/>
            </a:pPr>
            <a:r>
              <a:rPr lang="en-GB" sz="1960">
                <a:solidFill>
                  <a:schemeClr val="dk1"/>
                </a:solidFill>
                <a:latin typeface="Calibri"/>
                <a:ea typeface="Calibri"/>
                <a:cs typeface="Calibri"/>
                <a:sym typeface="Calibri"/>
              </a:rPr>
              <a:t>As a user, I want to be able to quickly update my current tasks with amended actual dates</a:t>
            </a:r>
            <a:endParaRPr/>
          </a:p>
          <a:p>
            <a:pPr marL="228600" marR="0" lvl="0" indent="-228600" algn="l" rtl="0">
              <a:lnSpc>
                <a:spcPct val="70000"/>
              </a:lnSpc>
              <a:spcBef>
                <a:spcPts val="1000"/>
              </a:spcBef>
              <a:spcAft>
                <a:spcPts val="0"/>
              </a:spcAft>
              <a:buClr>
                <a:schemeClr val="dk1"/>
              </a:buClr>
              <a:buSzPts val="1960"/>
              <a:buFont typeface="Arial"/>
              <a:buChar char="•"/>
            </a:pPr>
            <a:r>
              <a:rPr lang="en-GB" sz="1960">
                <a:solidFill>
                  <a:schemeClr val="dk1"/>
                </a:solidFill>
                <a:latin typeface="Calibri"/>
                <a:ea typeface="Calibri"/>
                <a:cs typeface="Calibri"/>
                <a:sym typeface="Calibri"/>
              </a:rPr>
              <a:t>As a user, I want to be able to identify delays from a pre-defined list</a:t>
            </a:r>
            <a:endParaRPr/>
          </a:p>
          <a:p>
            <a:pPr marL="228600" marR="0" lvl="0" indent="-228600" algn="l" rtl="0">
              <a:lnSpc>
                <a:spcPct val="70000"/>
              </a:lnSpc>
              <a:spcBef>
                <a:spcPts val="1000"/>
              </a:spcBef>
              <a:spcAft>
                <a:spcPts val="0"/>
              </a:spcAft>
              <a:buClr>
                <a:schemeClr val="dk1"/>
              </a:buClr>
              <a:buSzPts val="1960"/>
              <a:buFont typeface="Arial"/>
              <a:buChar char="•"/>
            </a:pPr>
            <a:r>
              <a:rPr lang="en-GB" sz="1960">
                <a:solidFill>
                  <a:schemeClr val="dk1"/>
                </a:solidFill>
                <a:latin typeface="Calibri"/>
                <a:ea typeface="Calibri"/>
                <a:cs typeface="Calibri"/>
                <a:sym typeface="Calibri"/>
              </a:rPr>
              <a:t>As a user, I want to be able to add progres % and end date so that management can act on remaining scope moving forwards</a:t>
            </a:r>
            <a:endParaRPr/>
          </a:p>
          <a:p>
            <a:pPr marL="228600" marR="0" lvl="0" indent="-228600" algn="l" rtl="0">
              <a:lnSpc>
                <a:spcPct val="70000"/>
              </a:lnSpc>
              <a:spcBef>
                <a:spcPts val="1000"/>
              </a:spcBef>
              <a:spcAft>
                <a:spcPts val="0"/>
              </a:spcAft>
              <a:buClr>
                <a:schemeClr val="dk1"/>
              </a:buClr>
              <a:buSzPts val="1960"/>
              <a:buFont typeface="Arial"/>
              <a:buChar char="•"/>
            </a:pPr>
            <a:r>
              <a:rPr lang="en-GB" sz="1960">
                <a:solidFill>
                  <a:schemeClr val="dk1"/>
                </a:solidFill>
                <a:latin typeface="Calibri"/>
                <a:ea typeface="Calibri"/>
                <a:cs typeface="Calibri"/>
                <a:sym typeface="Calibri"/>
              </a:rPr>
              <a:t>As a user, I want to see my current and lookahead tasks</a:t>
            </a:r>
            <a:endParaRPr/>
          </a:p>
          <a:p>
            <a:pPr marL="228600" marR="0" lvl="0" indent="-228600" algn="l" rtl="0">
              <a:lnSpc>
                <a:spcPct val="70000"/>
              </a:lnSpc>
              <a:spcBef>
                <a:spcPts val="1000"/>
              </a:spcBef>
              <a:spcAft>
                <a:spcPts val="0"/>
              </a:spcAft>
              <a:buClr>
                <a:schemeClr val="dk1"/>
              </a:buClr>
              <a:buSzPts val="1960"/>
              <a:buFont typeface="Arial"/>
              <a:buChar char="•"/>
            </a:pPr>
            <a:r>
              <a:rPr lang="en-GB" sz="1960">
                <a:solidFill>
                  <a:schemeClr val="dk1"/>
                </a:solidFill>
                <a:latin typeface="Calibri"/>
                <a:ea typeface="Calibri"/>
                <a:cs typeface="Calibri"/>
                <a:sym typeface="Calibri"/>
              </a:rPr>
              <a:t>As a user, I want to be alerted when  outstanding tasks are due to breach acceptable limits (TotalFloat)</a:t>
            </a:r>
            <a:endParaRPr/>
          </a:p>
          <a:p>
            <a:pPr marL="0" marR="0" lvl="0" indent="0" algn="l" rtl="0">
              <a:lnSpc>
                <a:spcPct val="70000"/>
              </a:lnSpc>
              <a:spcBef>
                <a:spcPts val="1000"/>
              </a:spcBef>
              <a:spcAft>
                <a:spcPts val="0"/>
              </a:spcAft>
              <a:buClr>
                <a:schemeClr val="dk1"/>
              </a:buClr>
              <a:buSzPts val="1960"/>
              <a:buFont typeface="Arial"/>
              <a:buNone/>
            </a:pPr>
            <a:r>
              <a:rPr lang="en-GB" sz="1960">
                <a:solidFill>
                  <a:schemeClr val="dk1"/>
                </a:solidFill>
                <a:latin typeface="Calibri"/>
                <a:ea typeface="Calibri"/>
                <a:cs typeface="Calibri"/>
                <a:sym typeface="Calibri"/>
              </a:rPr>
              <a:t> </a:t>
            </a:r>
            <a:endParaRPr sz="1960">
              <a:solidFill>
                <a:schemeClr val="dk1"/>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pic>
        <p:nvPicPr>
          <p:cNvPr id="2" name="video (2)">
            <a:hlinkClick r:id="" action="ppaction://media"/>
            <a:extLst>
              <a:ext uri="{FF2B5EF4-FFF2-40B4-BE49-F238E27FC236}">
                <a16:creationId xmlns:a16="http://schemas.microsoft.com/office/drawing/2014/main" id="{758A29C6-6D2D-4A55-8393-F2396E6327C5}"/>
              </a:ext>
            </a:extLst>
          </p:cNvPr>
          <p:cNvPicPr>
            <a:picLocks noChangeAspect="1"/>
          </p:cNvPicPr>
          <p:nvPr>
            <a:videoFile r:link="rId1"/>
            <p:extLst>
              <p:ext uri="{DAA4B4D4-6D71-4841-9C94-3DE7FCFB9230}">
                <p14:media xmlns:p14="http://schemas.microsoft.com/office/powerpoint/2010/main" r:embed="rId2">
                  <p14:trim st="124" end="66029"/>
                  <p14:fade in="1250"/>
                </p14:media>
              </p:ext>
            </p:extLst>
          </p:nvPr>
        </p:nvPicPr>
        <p:blipFill rotWithShape="1">
          <a:blip r:embed="rId5"/>
          <a:srcRect l="1274" t="2312" r="1468" b="3719"/>
          <a:stretch>
            <a:fillRect/>
          </a:stretch>
        </p:blipFill>
        <p:spPr>
          <a:xfrm>
            <a:off x="1369887" y="709358"/>
            <a:ext cx="9452226" cy="5137078"/>
          </a:xfrm>
          <a:prstGeom prst="rect">
            <a:avLst/>
          </a:prstGeom>
          <a:ln>
            <a:noFill/>
          </a:ln>
          <a:effectLst>
            <a:outerShdw blurRad="190500" algn="tl" rotWithShape="0">
              <a:srgbClr val="000000">
                <a:alpha val="70000"/>
              </a:srgb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130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pic>
        <p:nvPicPr>
          <p:cNvPr id="2" name="video (5)">
            <a:hlinkClick r:id="" action="ppaction://media"/>
            <a:extLst>
              <a:ext uri="{FF2B5EF4-FFF2-40B4-BE49-F238E27FC236}">
                <a16:creationId xmlns:a16="http://schemas.microsoft.com/office/drawing/2014/main" id="{D426F2D1-EBFB-4CEC-882F-640B58EE1F8C}"/>
              </a:ext>
            </a:extLst>
          </p:cNvPr>
          <p:cNvPicPr>
            <a:picLocks noChangeAspect="1"/>
          </p:cNvPicPr>
          <p:nvPr>
            <a:videoFile r:link="rId1"/>
            <p:extLst>
              <p:ext uri="{DAA4B4D4-6D71-4841-9C94-3DE7FCFB9230}">
                <p14:media xmlns:p14="http://schemas.microsoft.com/office/powerpoint/2010/main" r:embed="rId2">
                  <p14:trim st="5271" end="11658"/>
                </p14:media>
              </p:ext>
            </p:extLst>
          </p:nvPr>
        </p:nvPicPr>
        <p:blipFill>
          <a:blip r:embed="rId5"/>
          <a:stretch>
            <a:fillRect/>
          </a:stretch>
        </p:blipFill>
        <p:spPr>
          <a:xfrm>
            <a:off x="1487129" y="731377"/>
            <a:ext cx="9217741" cy="518497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071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21"/>
          <p:cNvSpPr txBox="1">
            <a:spLocks noGrp="1"/>
          </p:cNvSpPr>
          <p:nvPr>
            <p:ph type="title"/>
          </p:nvPr>
        </p:nvSpPr>
        <p:spPr>
          <a:xfrm>
            <a:off x="768350" y="414337"/>
            <a:ext cx="10515600" cy="892200"/>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chemeClr val="dk1"/>
              </a:buClr>
              <a:buSzPts val="5400"/>
              <a:buFont typeface="Calibri"/>
              <a:buNone/>
            </a:pPr>
            <a:r>
              <a:rPr lang="en-GB" sz="5400"/>
              <a:t>Questions from Judges</a:t>
            </a:r>
            <a:endParaRPr/>
          </a:p>
        </p:txBody>
      </p:sp>
      <p:sp>
        <p:nvSpPr>
          <p:cNvPr id="170" name="Google Shape;170;p21"/>
          <p:cNvSpPr txBox="1"/>
          <p:nvPr/>
        </p:nvSpPr>
        <p:spPr>
          <a:xfrm>
            <a:off x="768350" y="1190625"/>
            <a:ext cx="6900300" cy="4506000"/>
          </a:xfrm>
          <a:prstGeom prst="rect">
            <a:avLst/>
          </a:prstGeom>
          <a:noFill/>
          <a:ln>
            <a:noFill/>
          </a:ln>
        </p:spPr>
        <p:txBody>
          <a:bodyPr spcFirstLastPara="1" wrap="square" lIns="91425" tIns="45700" rIns="91425" bIns="45700" anchor="t" anchorCtr="0">
            <a:noAutofit/>
          </a:bodyPr>
          <a:lstStyle/>
          <a:p>
            <a:pPr marL="457200" marR="0" lvl="0" indent="0" algn="l" rtl="0">
              <a:lnSpc>
                <a:spcPct val="80000"/>
              </a:lnSpc>
              <a:spcBef>
                <a:spcPts val="0"/>
              </a:spcBef>
              <a:spcAft>
                <a:spcPts val="0"/>
              </a:spcAft>
              <a:buNone/>
            </a:pPr>
            <a:r>
              <a:rPr lang="en-GB" sz="2590">
                <a:solidFill>
                  <a:schemeClr val="dk1"/>
                </a:solidFill>
                <a:latin typeface="Calibri"/>
                <a:ea typeface="Calibri"/>
                <a:cs typeface="Calibri"/>
                <a:sym typeface="Calibri"/>
              </a:rPr>
              <a:t> </a:t>
            </a:r>
            <a:endParaRPr sz="2590">
              <a:solidFill>
                <a:schemeClr val="dk1"/>
              </a:solidFill>
              <a:latin typeface="Calibri"/>
              <a:ea typeface="Calibri"/>
              <a:cs typeface="Calibri"/>
              <a:sym typeface="Calibri"/>
            </a:endParaRPr>
          </a:p>
          <a:p>
            <a:pPr marL="228600" marR="0" lvl="0" indent="-228600" algn="l" rtl="0">
              <a:lnSpc>
                <a:spcPct val="80000"/>
              </a:lnSpc>
              <a:spcBef>
                <a:spcPts val="1000"/>
              </a:spcBef>
              <a:spcAft>
                <a:spcPts val="0"/>
              </a:spcAft>
              <a:buClr>
                <a:schemeClr val="dk1"/>
              </a:buClr>
              <a:buSzPts val="2590"/>
              <a:buChar char="•"/>
            </a:pPr>
            <a:r>
              <a:rPr lang="en-GB" sz="2590">
                <a:solidFill>
                  <a:schemeClr val="dk1"/>
                </a:solidFill>
                <a:latin typeface="Calibri"/>
                <a:ea typeface="Calibri"/>
                <a:cs typeface="Calibri"/>
                <a:sym typeface="Calibri"/>
              </a:rPr>
              <a:t>The end user is using data factory to process this transformation, what maintenance is associated with this?</a:t>
            </a:r>
            <a:endParaRPr sz="2590">
              <a:solidFill>
                <a:schemeClr val="dk1"/>
              </a:solidFill>
              <a:latin typeface="Calibri"/>
              <a:ea typeface="Calibri"/>
              <a:cs typeface="Calibri"/>
              <a:sym typeface="Calibri"/>
            </a:endParaRPr>
          </a:p>
          <a:p>
            <a:pPr marL="228600" marR="0" lvl="0" indent="-228600" algn="l" rtl="0">
              <a:lnSpc>
                <a:spcPct val="80000"/>
              </a:lnSpc>
              <a:spcBef>
                <a:spcPts val="1000"/>
              </a:spcBef>
              <a:spcAft>
                <a:spcPts val="0"/>
              </a:spcAft>
              <a:buClr>
                <a:schemeClr val="dk1"/>
              </a:buClr>
              <a:buSzPts val="2590"/>
              <a:buChar char="•"/>
            </a:pPr>
            <a:r>
              <a:rPr lang="en-GB" sz="2590">
                <a:solidFill>
                  <a:schemeClr val="dk1"/>
                </a:solidFill>
                <a:latin typeface="Calibri"/>
                <a:ea typeface="Calibri"/>
                <a:cs typeface="Calibri"/>
                <a:sym typeface="Calibri"/>
              </a:rPr>
              <a:t>What if Computershare make an adjustment to the highlight report?</a:t>
            </a:r>
            <a:endParaRPr sz="2590">
              <a:solidFill>
                <a:schemeClr val="dk1"/>
              </a:solidFill>
              <a:latin typeface="Calibri"/>
              <a:ea typeface="Calibri"/>
              <a:cs typeface="Calibri"/>
              <a:sym typeface="Calibri"/>
            </a:endParaRPr>
          </a:p>
          <a:p>
            <a:pPr marL="228600" marR="0" lvl="0" indent="-228600" algn="l" rtl="0">
              <a:lnSpc>
                <a:spcPct val="80000"/>
              </a:lnSpc>
              <a:spcBef>
                <a:spcPts val="1000"/>
              </a:spcBef>
              <a:spcAft>
                <a:spcPts val="0"/>
              </a:spcAft>
              <a:buClr>
                <a:schemeClr val="dk1"/>
              </a:buClr>
              <a:buSzPts val="2590"/>
              <a:buChar char="•"/>
            </a:pPr>
            <a:r>
              <a:rPr lang="en-GB" sz="2590">
                <a:solidFill>
                  <a:schemeClr val="dk1"/>
                </a:solidFill>
                <a:latin typeface="Calibri"/>
                <a:ea typeface="Calibri"/>
                <a:cs typeface="Calibri"/>
                <a:sym typeface="Calibri"/>
              </a:rPr>
              <a:t>What costs would Computershare be exposed to using Azure?</a:t>
            </a:r>
            <a:endParaRPr sz="2590">
              <a:solidFill>
                <a:schemeClr val="dk1"/>
              </a:solidFill>
              <a:latin typeface="Calibri"/>
              <a:ea typeface="Calibri"/>
              <a:cs typeface="Calibri"/>
              <a:sym typeface="Calibri"/>
            </a:endParaRPr>
          </a:p>
          <a:p>
            <a:pPr marL="228600" marR="0" lvl="0" indent="-228600" algn="l" rtl="0">
              <a:lnSpc>
                <a:spcPct val="80000"/>
              </a:lnSpc>
              <a:spcBef>
                <a:spcPts val="1000"/>
              </a:spcBef>
              <a:spcAft>
                <a:spcPts val="0"/>
              </a:spcAft>
              <a:buClr>
                <a:schemeClr val="dk1"/>
              </a:buClr>
              <a:buSzPts val="2590"/>
              <a:buChar char="•"/>
            </a:pPr>
            <a:r>
              <a:rPr lang="en-GB" sz="2590">
                <a:solidFill>
                  <a:schemeClr val="dk1"/>
                </a:solidFill>
                <a:latin typeface="Calibri"/>
                <a:ea typeface="Calibri"/>
                <a:cs typeface="Calibri"/>
                <a:sym typeface="Calibri"/>
              </a:rPr>
              <a:t>Would Computershare get a good enough ROI using Azure for this?</a:t>
            </a:r>
            <a:endParaRPr sz="2590">
              <a:solidFill>
                <a:schemeClr val="dk1"/>
              </a:solidFill>
              <a:latin typeface="Calibri"/>
              <a:ea typeface="Calibri"/>
              <a:cs typeface="Calibri"/>
              <a:sym typeface="Calibri"/>
            </a:endParaRPr>
          </a:p>
        </p:txBody>
      </p:sp>
      <p:pic>
        <p:nvPicPr>
          <p:cNvPr id="171" name="Google Shape;171;p21"/>
          <p:cNvPicPr preferRelativeResize="0"/>
          <p:nvPr/>
        </p:nvPicPr>
        <p:blipFill>
          <a:blip r:embed="rId3">
            <a:alphaModFix/>
          </a:blip>
          <a:stretch>
            <a:fillRect/>
          </a:stretch>
        </p:blipFill>
        <p:spPr>
          <a:xfrm>
            <a:off x="7821050" y="1458937"/>
            <a:ext cx="4218551" cy="2812367"/>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pic>
        <p:nvPicPr>
          <p:cNvPr id="176" name="Google Shape;176;p22"/>
          <p:cNvPicPr preferRelativeResize="0"/>
          <p:nvPr/>
        </p:nvPicPr>
        <p:blipFill rotWithShape="1">
          <a:blip r:embed="rId3">
            <a:alphaModFix/>
          </a:blip>
          <a:srcRect/>
          <a:stretch/>
        </p:blipFill>
        <p:spPr>
          <a:xfrm>
            <a:off x="7788275" y="1771650"/>
            <a:ext cx="4064000" cy="4064000"/>
          </a:xfrm>
          <a:prstGeom prst="rect">
            <a:avLst/>
          </a:prstGeom>
          <a:noFill/>
          <a:ln>
            <a:noFill/>
          </a:ln>
        </p:spPr>
      </p:pic>
      <p:sp>
        <p:nvSpPr>
          <p:cNvPr id="177" name="Google Shape;177;p22"/>
          <p:cNvSpPr txBox="1">
            <a:spLocks noGrp="1"/>
          </p:cNvSpPr>
          <p:nvPr>
            <p:ph type="title"/>
          </p:nvPr>
        </p:nvSpPr>
        <p:spPr>
          <a:xfrm>
            <a:off x="768350" y="414337"/>
            <a:ext cx="10515600" cy="892200"/>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chemeClr val="dk1"/>
              </a:buClr>
              <a:buSzPts val="5400"/>
              <a:buFont typeface="Calibri"/>
              <a:buNone/>
            </a:pPr>
            <a:r>
              <a:rPr lang="en-GB" sz="5400"/>
              <a:t>Benefits</a:t>
            </a:r>
            <a:endParaRPr/>
          </a:p>
        </p:txBody>
      </p:sp>
      <p:sp>
        <p:nvSpPr>
          <p:cNvPr id="178" name="Google Shape;178;p22"/>
          <p:cNvSpPr txBox="1"/>
          <p:nvPr/>
        </p:nvSpPr>
        <p:spPr>
          <a:xfrm>
            <a:off x="768350" y="1190625"/>
            <a:ext cx="6900300" cy="4506000"/>
          </a:xfrm>
          <a:prstGeom prst="rect">
            <a:avLst/>
          </a:prstGeom>
          <a:noFill/>
          <a:ln>
            <a:noFill/>
          </a:ln>
        </p:spPr>
        <p:txBody>
          <a:bodyPr spcFirstLastPara="1" wrap="square" lIns="91425" tIns="45700" rIns="91425" bIns="45700" anchor="t" anchorCtr="0">
            <a:noAutofit/>
          </a:bodyPr>
          <a:lstStyle/>
          <a:p>
            <a:pPr marL="228600" marR="0" lvl="0" indent="-228600" algn="l" rtl="0">
              <a:lnSpc>
                <a:spcPct val="80000"/>
              </a:lnSpc>
              <a:spcBef>
                <a:spcPts val="0"/>
              </a:spcBef>
              <a:spcAft>
                <a:spcPts val="0"/>
              </a:spcAft>
              <a:buClr>
                <a:schemeClr val="dk1"/>
              </a:buClr>
              <a:buSzPts val="2590"/>
              <a:buFont typeface="Arial"/>
              <a:buChar char="•"/>
            </a:pPr>
            <a:r>
              <a:rPr lang="en-GB" sz="2590">
                <a:solidFill>
                  <a:schemeClr val="dk1"/>
                </a:solidFill>
                <a:latin typeface="Calibri"/>
                <a:ea typeface="Calibri"/>
                <a:cs typeface="Calibri"/>
                <a:sym typeface="Calibri"/>
              </a:rPr>
              <a:t>Quick, automated project tracking</a:t>
            </a:r>
            <a:endParaRPr/>
          </a:p>
          <a:p>
            <a:pPr marL="228600" marR="0" lvl="0" indent="-228600" algn="l" rtl="0">
              <a:lnSpc>
                <a:spcPct val="80000"/>
              </a:lnSpc>
              <a:spcBef>
                <a:spcPts val="1000"/>
              </a:spcBef>
              <a:spcAft>
                <a:spcPts val="0"/>
              </a:spcAft>
              <a:buClr>
                <a:schemeClr val="dk1"/>
              </a:buClr>
              <a:buSzPts val="2590"/>
              <a:buFont typeface="Arial"/>
              <a:buChar char="•"/>
            </a:pPr>
            <a:r>
              <a:rPr lang="en-GB" sz="2590">
                <a:solidFill>
                  <a:schemeClr val="dk1"/>
                </a:solidFill>
                <a:latin typeface="Calibri"/>
                <a:ea typeface="Calibri"/>
                <a:cs typeface="Calibri"/>
                <a:sym typeface="Calibri"/>
              </a:rPr>
              <a:t>Time-saving</a:t>
            </a:r>
            <a:endParaRPr/>
          </a:p>
          <a:p>
            <a:pPr marL="228600" marR="0" lvl="0" indent="-228600" algn="l" rtl="0">
              <a:lnSpc>
                <a:spcPct val="80000"/>
              </a:lnSpc>
              <a:spcBef>
                <a:spcPts val="1000"/>
              </a:spcBef>
              <a:spcAft>
                <a:spcPts val="0"/>
              </a:spcAft>
              <a:buClr>
                <a:schemeClr val="dk1"/>
              </a:buClr>
              <a:buSzPts val="2590"/>
              <a:buFont typeface="Arial"/>
              <a:buChar char="•"/>
            </a:pPr>
            <a:r>
              <a:rPr lang="en-GB" sz="2590">
                <a:solidFill>
                  <a:schemeClr val="dk1"/>
                </a:solidFill>
                <a:latin typeface="Calibri"/>
                <a:ea typeface="Calibri"/>
                <a:cs typeface="Calibri"/>
                <a:sym typeface="Calibri"/>
              </a:rPr>
              <a:t>No data duplication</a:t>
            </a:r>
            <a:endParaRPr/>
          </a:p>
          <a:p>
            <a:pPr marL="228600" marR="0" lvl="0" indent="-228600" algn="l" rtl="0">
              <a:lnSpc>
                <a:spcPct val="80000"/>
              </a:lnSpc>
              <a:spcBef>
                <a:spcPts val="1000"/>
              </a:spcBef>
              <a:spcAft>
                <a:spcPts val="0"/>
              </a:spcAft>
              <a:buClr>
                <a:schemeClr val="dk1"/>
              </a:buClr>
              <a:buSzPts val="2590"/>
              <a:buFont typeface="Arial"/>
              <a:buChar char="•"/>
            </a:pPr>
            <a:r>
              <a:rPr lang="en-GB" sz="2590">
                <a:solidFill>
                  <a:schemeClr val="dk1"/>
                </a:solidFill>
                <a:latin typeface="Calibri"/>
                <a:ea typeface="Calibri"/>
                <a:cs typeface="Calibri"/>
                <a:sym typeface="Calibri"/>
              </a:rPr>
              <a:t>No paperwork</a:t>
            </a:r>
            <a:endParaRPr/>
          </a:p>
          <a:p>
            <a:pPr marL="228600" marR="0" lvl="0" indent="-228600" algn="l" rtl="0">
              <a:lnSpc>
                <a:spcPct val="80000"/>
              </a:lnSpc>
              <a:spcBef>
                <a:spcPts val="1000"/>
              </a:spcBef>
              <a:spcAft>
                <a:spcPts val="0"/>
              </a:spcAft>
              <a:buClr>
                <a:schemeClr val="dk1"/>
              </a:buClr>
              <a:buSzPts val="2590"/>
              <a:buFont typeface="Arial"/>
              <a:buChar char="•"/>
            </a:pPr>
            <a:r>
              <a:rPr lang="en-GB" sz="2590">
                <a:solidFill>
                  <a:schemeClr val="dk1"/>
                </a:solidFill>
                <a:latin typeface="Calibri"/>
                <a:ea typeface="Calibri"/>
                <a:cs typeface="Calibri"/>
                <a:sym typeface="Calibri"/>
              </a:rPr>
              <a:t>One source of data</a:t>
            </a:r>
            <a:endParaRPr/>
          </a:p>
          <a:p>
            <a:pPr marL="228600" marR="0" lvl="0" indent="-228600" algn="l" rtl="0">
              <a:lnSpc>
                <a:spcPct val="80000"/>
              </a:lnSpc>
              <a:spcBef>
                <a:spcPts val="1000"/>
              </a:spcBef>
              <a:spcAft>
                <a:spcPts val="0"/>
              </a:spcAft>
              <a:buClr>
                <a:schemeClr val="dk1"/>
              </a:buClr>
              <a:buSzPts val="2590"/>
              <a:buFont typeface="Arial"/>
              <a:buChar char="•"/>
            </a:pPr>
            <a:r>
              <a:rPr lang="en-GB" sz="2590">
                <a:solidFill>
                  <a:schemeClr val="dk1"/>
                </a:solidFill>
                <a:latin typeface="Calibri"/>
                <a:ea typeface="Calibri"/>
                <a:cs typeface="Calibri"/>
                <a:sym typeface="Calibri"/>
              </a:rPr>
              <a:t>Accessible by all, with different user access rights</a:t>
            </a:r>
            <a:endParaRPr/>
          </a:p>
          <a:p>
            <a:pPr marL="228600" marR="0" lvl="0" indent="-228600" algn="l" rtl="0">
              <a:lnSpc>
                <a:spcPct val="80000"/>
              </a:lnSpc>
              <a:spcBef>
                <a:spcPts val="1000"/>
              </a:spcBef>
              <a:spcAft>
                <a:spcPts val="0"/>
              </a:spcAft>
              <a:buClr>
                <a:schemeClr val="dk1"/>
              </a:buClr>
              <a:buSzPts val="2590"/>
              <a:buFont typeface="Arial"/>
              <a:buChar char="•"/>
            </a:pPr>
            <a:r>
              <a:rPr lang="en-GB" sz="2590">
                <a:solidFill>
                  <a:schemeClr val="dk1"/>
                </a:solidFill>
                <a:latin typeface="Calibri"/>
                <a:ea typeface="Calibri"/>
                <a:cs typeface="Calibri"/>
                <a:sym typeface="Calibri"/>
              </a:rPr>
              <a:t>Actionable insights into RAGS using PowerBI / App</a:t>
            </a:r>
            <a:endParaRPr/>
          </a:p>
          <a:p>
            <a:pPr marL="228600" marR="0" lvl="0" indent="-228600" algn="l" rtl="0">
              <a:lnSpc>
                <a:spcPct val="80000"/>
              </a:lnSpc>
              <a:spcBef>
                <a:spcPts val="1000"/>
              </a:spcBef>
              <a:spcAft>
                <a:spcPts val="0"/>
              </a:spcAft>
              <a:buClr>
                <a:schemeClr val="dk1"/>
              </a:buClr>
              <a:buSzPts val="2590"/>
              <a:buFont typeface="Arial"/>
              <a:buChar char="•"/>
            </a:pPr>
            <a:r>
              <a:rPr lang="en-GB" sz="2590">
                <a:solidFill>
                  <a:schemeClr val="dk1"/>
                </a:solidFill>
                <a:latin typeface="Calibri"/>
                <a:ea typeface="Calibri"/>
                <a:cs typeface="Calibri"/>
                <a:sym typeface="Calibri"/>
              </a:rPr>
              <a:t>Live view of weekly  progress status</a:t>
            </a:r>
            <a:endParaRPr/>
          </a:p>
          <a:p>
            <a:pPr marL="228600" marR="0" lvl="0" indent="-228600" algn="l" rtl="0">
              <a:lnSpc>
                <a:spcPct val="80000"/>
              </a:lnSpc>
              <a:spcBef>
                <a:spcPts val="1000"/>
              </a:spcBef>
              <a:spcAft>
                <a:spcPts val="0"/>
              </a:spcAft>
              <a:buClr>
                <a:schemeClr val="dk1"/>
              </a:buClr>
              <a:buSzPts val="2590"/>
              <a:buFont typeface="Arial"/>
              <a:buChar char="•"/>
            </a:pPr>
            <a:r>
              <a:rPr lang="en-GB" sz="2590">
                <a:solidFill>
                  <a:schemeClr val="dk1"/>
                </a:solidFill>
                <a:latin typeface="Calibri"/>
                <a:ea typeface="Calibri"/>
                <a:cs typeface="Calibri"/>
                <a:sym typeface="Calibri"/>
              </a:rPr>
              <a:t>Feedback loop between project team and management  </a:t>
            </a:r>
            <a:endParaRPr sz="2590">
              <a:solidFill>
                <a:schemeClr val="dk1"/>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name="office theme">
  <a:themeElements>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148</TotalTime>
  <Words>675</Words>
  <Application>Microsoft Office PowerPoint</Application>
  <PresentationFormat>Widescreen</PresentationFormat>
  <Paragraphs>61</Paragraphs>
  <Slides>11</Slides>
  <Notes>11</Notes>
  <HiddenSlides>0</HiddenSlides>
  <MMClips>2</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Arial</vt:lpstr>
      <vt:lpstr>Calibri</vt:lpstr>
      <vt:lpstr>Times New Roman</vt:lpstr>
      <vt:lpstr>office theme</vt:lpstr>
      <vt:lpstr>PowerPoint Presentation</vt:lpstr>
      <vt:lpstr>PowerPoint Presentation</vt:lpstr>
      <vt:lpstr>PowerPoint Presentation</vt:lpstr>
      <vt:lpstr>PowerPoint Presentation</vt:lpstr>
      <vt:lpstr>User stories</vt:lpstr>
      <vt:lpstr>PowerPoint Presentation</vt:lpstr>
      <vt:lpstr>PowerPoint Presentation</vt:lpstr>
      <vt:lpstr>Questions from Judges</vt:lpstr>
      <vt:lpstr>Benefits</vt:lpstr>
      <vt:lpstr>Future Development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Mohamed Abdelaal</dc:creator>
  <cp:lastModifiedBy>Mohamed Abdelaal</cp:lastModifiedBy>
  <cp:revision>6</cp:revision>
  <dcterms:modified xsi:type="dcterms:W3CDTF">2020-11-08T16:47:52Z</dcterms:modified>
</cp:coreProperties>
</file>